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2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charts/chart18.xml" ContentType="application/vnd.openxmlformats-officedocument.drawingml.char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71" r:id="rId12"/>
    <p:sldId id="266" r:id="rId13"/>
    <p:sldId id="272" r:id="rId14"/>
    <p:sldId id="268" r:id="rId15"/>
    <p:sldId id="274" r:id="rId16"/>
    <p:sldId id="267" r:id="rId17"/>
    <p:sldId id="273" r:id="rId18"/>
    <p:sldId id="269" r:id="rId19"/>
    <p:sldId id="270" r:id="rId20"/>
  </p:sldIdLst>
  <p:sldSz cx="9144000" cy="6858000" type="screen4x3"/>
  <p:notesSz cx="6735763" cy="9866313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style val="10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Тернопільська область</c:v>
                </c:pt>
                <c:pt idx="1">
                  <c:v>Кременецький район</c:v>
                </c:pt>
                <c:pt idx="2">
                  <c:v>Тернопільський район</c:v>
                </c:pt>
                <c:pt idx="3">
                  <c:v>Чортківський район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5.2</c:v>
                </c:pt>
                <c:pt idx="1">
                  <c:v>6.4</c:v>
                </c:pt>
                <c:pt idx="2">
                  <c:v>5.3</c:v>
                </c:pt>
                <c:pt idx="3">
                  <c:v>4.4000000000000004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Тернопільська область</c:v>
                </c:pt>
                <c:pt idx="1">
                  <c:v>Кременецький район</c:v>
                </c:pt>
                <c:pt idx="2">
                  <c:v>Тернопільський район</c:v>
                </c:pt>
                <c:pt idx="3">
                  <c:v>Чортківський район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4.5999999999999996</c:v>
                </c:pt>
                <c:pt idx="1">
                  <c:v>5.2</c:v>
                </c:pt>
                <c:pt idx="2">
                  <c:v>4.7</c:v>
                </c:pt>
                <c:pt idx="3">
                  <c:v>4.2</c:v>
                </c:pt>
              </c:numCache>
            </c:numRef>
          </c:val>
        </c:ser>
        <c:axId val="127571456"/>
        <c:axId val="127572992"/>
      </c:barChart>
      <c:catAx>
        <c:axId val="127571456"/>
        <c:scaling>
          <c:orientation val="minMax"/>
        </c:scaling>
        <c:axPos val="b"/>
        <c:numFmt formatCode="General" sourceLinked="1"/>
        <c:tickLblPos val="nextTo"/>
        <c:crossAx val="127572992"/>
        <c:crosses val="autoZero"/>
        <c:auto val="1"/>
        <c:lblAlgn val="ctr"/>
        <c:lblOffset val="100"/>
      </c:catAx>
      <c:valAx>
        <c:axId val="127572992"/>
        <c:scaling>
          <c:orientation val="minMax"/>
        </c:scaling>
        <c:axPos val="l"/>
        <c:majorGridlines/>
        <c:numFmt formatCode="General" sourceLinked="1"/>
        <c:tickLblPos val="nextTo"/>
        <c:crossAx val="127571456"/>
        <c:crosses val="autoZero"/>
        <c:crossBetween val="between"/>
      </c:valAx>
      <c:spPr>
        <a:noFill/>
        <a:ln w="25399">
          <a:noFill/>
        </a:ln>
      </c:spPr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uk-UA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style val="10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Тернопільська область</c:v>
                </c:pt>
                <c:pt idx="1">
                  <c:v>Кременецький район</c:v>
                </c:pt>
                <c:pt idx="2">
                  <c:v>Чортківський район</c:v>
                </c:pt>
                <c:pt idx="3">
                  <c:v>Тернопільський район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12.8</c:v>
                </c:pt>
                <c:pt idx="1">
                  <c:v>14.1</c:v>
                </c:pt>
                <c:pt idx="2">
                  <c:v>13.6</c:v>
                </c:pt>
                <c:pt idx="3">
                  <c:v>12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Тернопільська область</c:v>
                </c:pt>
                <c:pt idx="1">
                  <c:v>Кременецький район</c:v>
                </c:pt>
                <c:pt idx="2">
                  <c:v>Чортківський район</c:v>
                </c:pt>
                <c:pt idx="3">
                  <c:v>Тернопільський район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12.8</c:v>
                </c:pt>
                <c:pt idx="1">
                  <c:v>14</c:v>
                </c:pt>
                <c:pt idx="2">
                  <c:v>13.6</c:v>
                </c:pt>
                <c:pt idx="3">
                  <c:v>12</c:v>
                </c:pt>
              </c:numCache>
            </c:numRef>
          </c:val>
        </c:ser>
        <c:axId val="156286336"/>
        <c:axId val="156292224"/>
      </c:barChart>
      <c:catAx>
        <c:axId val="156286336"/>
        <c:scaling>
          <c:orientation val="minMax"/>
        </c:scaling>
        <c:axPos val="b"/>
        <c:numFmt formatCode="General" sourceLinked="1"/>
        <c:tickLblPos val="nextTo"/>
        <c:crossAx val="156292224"/>
        <c:crosses val="autoZero"/>
        <c:auto val="1"/>
        <c:lblAlgn val="ctr"/>
        <c:lblOffset val="100"/>
      </c:catAx>
      <c:valAx>
        <c:axId val="156292224"/>
        <c:scaling>
          <c:orientation val="minMax"/>
        </c:scaling>
        <c:axPos val="l"/>
        <c:majorGridlines/>
        <c:numFmt formatCode="General" sourceLinked="1"/>
        <c:tickLblPos val="nextTo"/>
        <c:crossAx val="156286336"/>
        <c:crosses val="autoZero"/>
        <c:crossBetween val="between"/>
      </c:valAx>
      <c:spPr>
        <a:noFill/>
        <a:ln w="25399">
          <a:noFill/>
        </a:ln>
      </c:spPr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uk-UA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autoTitleDeleted val="1"/>
    <c:view3D>
      <c:rotX val="75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explosion val="25"/>
          <c:dLbls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Перинатальна патологія</c:v>
                </c:pt>
                <c:pt idx="1">
                  <c:v>Вроджені аномалії</c:v>
                </c:pt>
                <c:pt idx="2">
                  <c:v>Зовнішні причини</c:v>
                </c:pt>
                <c:pt idx="3">
                  <c:v>Інші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54.5</c:v>
                </c:pt>
                <c:pt idx="1">
                  <c:v>27.2</c:v>
                </c:pt>
                <c:pt idx="2">
                  <c:v>15.1</c:v>
                </c:pt>
                <c:pt idx="3">
                  <c:v>3.2</c:v>
                </c:pt>
              </c:numCache>
            </c:numRef>
          </c:val>
        </c:ser>
      </c:pie3DChart>
      <c:spPr>
        <a:noFill/>
        <a:ln w="25402">
          <a:noFill/>
        </a:ln>
      </c:spPr>
    </c:plotArea>
    <c:legend>
      <c:legendPos val="r"/>
      <c:layout/>
    </c:legend>
    <c:plotVisOnly val="1"/>
    <c:dispBlanksAs val="zero"/>
  </c:chart>
  <c:txPr>
    <a:bodyPr/>
    <a:lstStyle/>
    <a:p>
      <a:pPr>
        <a:defRPr sz="1800"/>
      </a:pPr>
      <a:endParaRPr lang="uk-UA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style val="27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Тернопільська область</c:v>
                </c:pt>
                <c:pt idx="1">
                  <c:v>Кременецький район</c:v>
                </c:pt>
                <c:pt idx="2">
                  <c:v>Тернопільський район</c:v>
                </c:pt>
                <c:pt idx="3">
                  <c:v>Чортківський район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6.9</c:v>
                </c:pt>
                <c:pt idx="1">
                  <c:v>10.9</c:v>
                </c:pt>
                <c:pt idx="2">
                  <c:v>8.2000000000000011</c:v>
                </c:pt>
                <c:pt idx="3">
                  <c:v>2.2000000000000002</c:v>
                </c:pt>
              </c:numCache>
            </c:numRef>
          </c:val>
        </c:ser>
        <c:axId val="158123520"/>
        <c:axId val="158125056"/>
      </c:barChart>
      <c:catAx>
        <c:axId val="158123520"/>
        <c:scaling>
          <c:orientation val="minMax"/>
        </c:scaling>
        <c:axPos val="b"/>
        <c:numFmt formatCode="General" sourceLinked="1"/>
        <c:tickLblPos val="nextTo"/>
        <c:crossAx val="158125056"/>
        <c:crosses val="autoZero"/>
        <c:auto val="1"/>
        <c:lblAlgn val="ctr"/>
        <c:lblOffset val="100"/>
      </c:catAx>
      <c:valAx>
        <c:axId val="158125056"/>
        <c:scaling>
          <c:orientation val="minMax"/>
        </c:scaling>
        <c:axPos val="l"/>
        <c:majorGridlines/>
        <c:numFmt formatCode="General" sourceLinked="1"/>
        <c:tickLblPos val="nextTo"/>
        <c:crossAx val="158123520"/>
        <c:crosses val="autoZero"/>
        <c:crossBetween val="between"/>
      </c:valAx>
      <c:spPr>
        <a:noFill/>
        <a:ln w="25399">
          <a:noFill/>
        </a:ln>
      </c:spPr>
    </c:plotArea>
    <c:plotVisOnly val="1"/>
    <c:dispBlanksAs val="gap"/>
  </c:chart>
  <c:txPr>
    <a:bodyPr/>
    <a:lstStyle/>
    <a:p>
      <a:pPr>
        <a:defRPr sz="1800"/>
      </a:pPr>
      <a:endParaRPr lang="uk-UA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Зайнятість ліжка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Область</c:v>
                </c:pt>
                <c:pt idx="1">
                  <c:v>Чортківський район</c:v>
                </c:pt>
                <c:pt idx="2">
                  <c:v>Тернопілський район</c:v>
                </c:pt>
                <c:pt idx="3">
                  <c:v>Кременецький район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306.89999999999969</c:v>
                </c:pt>
                <c:pt idx="1">
                  <c:v>328.4</c:v>
                </c:pt>
                <c:pt idx="2">
                  <c:v>320.2</c:v>
                </c:pt>
                <c:pt idx="3">
                  <c:v>278.3</c:v>
                </c:pt>
              </c:numCache>
            </c:numRef>
          </c:val>
        </c:ser>
        <c:axId val="127106432"/>
        <c:axId val="127112320"/>
      </c:barChart>
      <c:catAx>
        <c:axId val="127106432"/>
        <c:scaling>
          <c:orientation val="minMax"/>
        </c:scaling>
        <c:axPos val="b"/>
        <c:numFmt formatCode="General" sourceLinked="1"/>
        <c:tickLblPos val="nextTo"/>
        <c:crossAx val="127112320"/>
        <c:crosses val="autoZero"/>
        <c:auto val="1"/>
        <c:lblAlgn val="ctr"/>
        <c:lblOffset val="100"/>
      </c:catAx>
      <c:valAx>
        <c:axId val="127112320"/>
        <c:scaling>
          <c:orientation val="minMax"/>
        </c:scaling>
        <c:axPos val="l"/>
        <c:majorGridlines/>
        <c:numFmt formatCode="General" sourceLinked="1"/>
        <c:tickLblPos val="nextTo"/>
        <c:crossAx val="127106432"/>
        <c:crosses val="autoZero"/>
        <c:crossBetween val="between"/>
      </c:valAx>
      <c:spPr>
        <a:noFill/>
        <a:ln w="25367">
          <a:noFill/>
        </a:ln>
      </c:spPr>
    </c:plotArea>
    <c:legend>
      <c:legendPos val="r"/>
      <c:layout/>
    </c:legend>
    <c:plotVisOnly val="1"/>
    <c:dispBlanksAs val="gap"/>
  </c:chart>
  <c:txPr>
    <a:bodyPr/>
    <a:lstStyle/>
    <a:p>
      <a:pPr>
        <a:defRPr sz="1798"/>
      </a:pPr>
      <a:endParaRPr lang="uk-UA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uk-UA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dLbls>
            <c:dLbl>
              <c:idx val="0"/>
              <c:layout>
                <c:manualLayout>
                  <c:x val="-3.5308116603896683E-2"/>
                  <c:y val="-8.4796782618662987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uk-UA"/>
                </a:p>
              </c:txPr>
              <c:dLblPos val="outEnd"/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Лікарі</c:v>
                </c:pt>
                <c:pt idx="1">
                  <c:v>Середній медперсонал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4978</c:v>
                </c:pt>
                <c:pt idx="1">
                  <c:v>8194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dLbls>
            <c:dLbl>
              <c:idx val="1"/>
              <c:layout>
                <c:manualLayout>
                  <c:x val="3.2365773553572015E-2"/>
                  <c:y val="5.6531188412441754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uk-UA"/>
                </a:p>
              </c:txPr>
              <c:dLblPos val="outEnd"/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Лікарі</c:v>
                </c:pt>
                <c:pt idx="1">
                  <c:v>Середній медперсонал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5063</c:v>
                </c:pt>
                <c:pt idx="1">
                  <c:v>8107</c:v>
                </c:pt>
              </c:numCache>
            </c:numRef>
          </c:val>
        </c:ser>
        <c:axId val="159466240"/>
        <c:axId val="159467776"/>
      </c:barChart>
      <c:catAx>
        <c:axId val="159466240"/>
        <c:scaling>
          <c:orientation val="minMax"/>
        </c:scaling>
        <c:axPos val="b"/>
        <c:numFmt formatCode="General" sourceLinked="1"/>
        <c:tickLblPos val="nextTo"/>
        <c:crossAx val="159467776"/>
        <c:crosses val="autoZero"/>
        <c:auto val="1"/>
        <c:lblAlgn val="ctr"/>
        <c:lblOffset val="100"/>
      </c:catAx>
      <c:valAx>
        <c:axId val="159467776"/>
        <c:scaling>
          <c:orientation val="minMax"/>
        </c:scaling>
        <c:axPos val="l"/>
        <c:majorGridlines/>
        <c:numFmt formatCode="General" sourceLinked="1"/>
        <c:tickLblPos val="nextTo"/>
        <c:crossAx val="159466240"/>
        <c:crosses val="autoZero"/>
        <c:crossBetween val="between"/>
      </c:valAx>
      <c:spPr>
        <a:noFill/>
        <a:ln w="25386">
          <a:noFill/>
        </a:ln>
      </c:spPr>
    </c:plotArea>
    <c:legend>
      <c:legendPos val="r"/>
      <c:layout/>
    </c:legend>
    <c:plotVisOnly val="1"/>
    <c:dispBlanksAs val="gap"/>
  </c:chart>
  <c:txPr>
    <a:bodyPr/>
    <a:lstStyle/>
    <a:p>
      <a:pPr>
        <a:defRPr sz="1799"/>
      </a:pPr>
      <a:endParaRPr lang="uk-UA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Область</c:v>
                </c:pt>
                <c:pt idx="1">
                  <c:v>Чортківський район</c:v>
                </c:pt>
                <c:pt idx="2">
                  <c:v>Кременецький район</c:v>
                </c:pt>
                <c:pt idx="3">
                  <c:v>Тернопільський район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23921.7</c:v>
                </c:pt>
                <c:pt idx="1">
                  <c:v>16951.5</c:v>
                </c:pt>
                <c:pt idx="2">
                  <c:v>17284.099999999959</c:v>
                </c:pt>
                <c:pt idx="3">
                  <c:v>15256.9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Область</c:v>
                </c:pt>
                <c:pt idx="1">
                  <c:v>Чортківський район</c:v>
                </c:pt>
                <c:pt idx="2">
                  <c:v>Кременецький район</c:v>
                </c:pt>
                <c:pt idx="3">
                  <c:v>Тернопільський район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26724.5</c:v>
                </c:pt>
                <c:pt idx="1">
                  <c:v>19472.400000000001</c:v>
                </c:pt>
                <c:pt idx="2">
                  <c:v>19407.400000000001</c:v>
                </c:pt>
                <c:pt idx="3">
                  <c:v>17062.900000000001</c:v>
                </c:pt>
              </c:numCache>
            </c:numRef>
          </c:val>
        </c:ser>
        <c:shape val="cone"/>
        <c:axId val="158510464"/>
        <c:axId val="158512256"/>
        <c:axId val="0"/>
      </c:bar3DChart>
      <c:catAx>
        <c:axId val="158510464"/>
        <c:scaling>
          <c:orientation val="minMax"/>
        </c:scaling>
        <c:axPos val="b"/>
        <c:tickLblPos val="nextTo"/>
        <c:crossAx val="158512256"/>
        <c:crosses val="autoZero"/>
        <c:auto val="1"/>
        <c:lblAlgn val="ctr"/>
        <c:lblOffset val="100"/>
      </c:catAx>
      <c:valAx>
        <c:axId val="158512256"/>
        <c:scaling>
          <c:orientation val="minMax"/>
        </c:scaling>
        <c:axPos val="l"/>
        <c:majorGridlines/>
        <c:numFmt formatCode="General" sourceLinked="1"/>
        <c:tickLblPos val="nextTo"/>
        <c:crossAx val="15851046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uk-UA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view3D>
      <c:rAngAx val="1"/>
    </c:view3D>
    <c:plotArea>
      <c:layout/>
      <c:bar3DChart>
        <c:barDir val="col"/>
        <c:grouping val="percent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-5.3314620556995464E-2"/>
                </c:manualLayout>
              </c:layout>
              <c:showVal val="1"/>
            </c:dLbl>
            <c:dLbl>
              <c:idx val="1"/>
              <c:layout>
                <c:manualLayout>
                  <c:x val="-1.2578616352201233E-2"/>
                  <c:y val="3.9284457252522831E-2"/>
                </c:manualLayout>
              </c:layout>
              <c:showVal val="1"/>
            </c:dLbl>
            <c:dLbl>
              <c:idx val="2"/>
              <c:layout>
                <c:manualLayout>
                  <c:x val="2.2012578616352245E-2"/>
                  <c:y val="-3.3672391930733854E-2"/>
                </c:manualLayout>
              </c:layout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Все населення</c:v>
                </c:pt>
                <c:pt idx="1">
                  <c:v>Дорослі</c:v>
                </c:pt>
                <c:pt idx="2">
                  <c:v>Діти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23336.799999999996</c:v>
                </c:pt>
                <c:pt idx="1">
                  <c:v>19126.8</c:v>
                </c:pt>
                <c:pt idx="2">
                  <c:v>273.3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dLbls>
            <c:dLbl>
              <c:idx val="1"/>
              <c:layout>
                <c:manualLayout>
                  <c:x val="1.2578616352201233E-2"/>
                  <c:y val="8.1374947165940167E-2"/>
                </c:manualLayout>
              </c:layout>
              <c:showVal val="1"/>
            </c:dLbl>
            <c:dLbl>
              <c:idx val="2"/>
              <c:layout>
                <c:manualLayout>
                  <c:x val="6.2893081761006501E-3"/>
                  <c:y val="-5.6120653217889761E-2"/>
                </c:manualLayout>
              </c:layout>
              <c:showVal val="1"/>
            </c:dLbl>
            <c:showVal val="1"/>
          </c:dLbls>
          <c:cat>
            <c:strRef>
              <c:f>Лист1!$A$2:$A$4</c:f>
              <c:strCache>
                <c:ptCount val="3"/>
                <c:pt idx="0">
                  <c:v>Все населення</c:v>
                </c:pt>
                <c:pt idx="1">
                  <c:v>Дорослі</c:v>
                </c:pt>
                <c:pt idx="2">
                  <c:v>Діти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26724.5</c:v>
                </c:pt>
                <c:pt idx="1">
                  <c:v>22141</c:v>
                </c:pt>
                <c:pt idx="2">
                  <c:v>246.3</c:v>
                </c:pt>
              </c:numCache>
            </c:numRef>
          </c:val>
        </c:ser>
        <c:shape val="cylinder"/>
        <c:axId val="161250304"/>
        <c:axId val="161252096"/>
        <c:axId val="0"/>
      </c:bar3DChart>
      <c:catAx>
        <c:axId val="161250304"/>
        <c:scaling>
          <c:orientation val="minMax"/>
        </c:scaling>
        <c:axPos val="b"/>
        <c:tickLblPos val="nextTo"/>
        <c:crossAx val="161252096"/>
        <c:crosses val="autoZero"/>
        <c:auto val="1"/>
        <c:lblAlgn val="ctr"/>
        <c:lblOffset val="100"/>
      </c:catAx>
      <c:valAx>
        <c:axId val="161252096"/>
        <c:scaling>
          <c:orientation val="minMax"/>
        </c:scaling>
        <c:axPos val="l"/>
        <c:majorGridlines/>
        <c:numFmt formatCode="0%" sourceLinked="1"/>
        <c:tickLblPos val="nextTo"/>
        <c:crossAx val="161250304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uk-UA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Дорослі</c:v>
                </c:pt>
              </c:strCache>
            </c:strRef>
          </c:tx>
          <c:explosion val="25"/>
          <c:dLbls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Хв. системи кровообігу</c:v>
                </c:pt>
                <c:pt idx="1">
                  <c:v>Хв. органів дихання</c:v>
                </c:pt>
                <c:pt idx="2">
                  <c:v>Хв. органів травлення</c:v>
                </c:pt>
                <c:pt idx="3">
                  <c:v>Інші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19.600000000000001</c:v>
                </c:pt>
                <c:pt idx="1">
                  <c:v>13.2</c:v>
                </c:pt>
                <c:pt idx="2">
                  <c:v>8.6</c:v>
                </c:pt>
                <c:pt idx="3">
                  <c:v>58.6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uk-UA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Діти</c:v>
                </c:pt>
              </c:strCache>
            </c:strRef>
          </c:tx>
          <c:explosion val="25"/>
          <c:dLbls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Хв. органів дихання</c:v>
                </c:pt>
                <c:pt idx="1">
                  <c:v>Хв. органів травлення</c:v>
                </c:pt>
                <c:pt idx="2">
                  <c:v>Травми і отруєння</c:v>
                </c:pt>
                <c:pt idx="3">
                  <c:v>Інші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39.6</c:v>
                </c:pt>
                <c:pt idx="1">
                  <c:v>11.9</c:v>
                </c:pt>
                <c:pt idx="2">
                  <c:v>5.8</c:v>
                </c:pt>
                <c:pt idx="3">
                  <c:v>42.7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391115733174878"/>
          <c:y val="0.2434345559665744"/>
          <c:w val="0.34202050215421276"/>
          <c:h val="0.75270202389823293"/>
        </c:manualLayout>
      </c:layout>
    </c:legend>
    <c:plotVisOnly val="1"/>
  </c:chart>
  <c:txPr>
    <a:bodyPr/>
    <a:lstStyle/>
    <a:p>
      <a:pPr>
        <a:defRPr sz="1800"/>
      </a:pPr>
      <a:endParaRPr lang="uk-UA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Область</c:v>
                </c:pt>
                <c:pt idx="1">
                  <c:v>Кременецький район</c:v>
                </c:pt>
                <c:pt idx="2">
                  <c:v>Тернопільський район</c:v>
                </c:pt>
                <c:pt idx="3">
                  <c:v>Чортківський район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23</c:v>
                </c:pt>
                <c:pt idx="1">
                  <c:v>29.2</c:v>
                </c:pt>
                <c:pt idx="2">
                  <c:v>24.9</c:v>
                </c:pt>
                <c:pt idx="3">
                  <c:v>16.5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Область</c:v>
                </c:pt>
                <c:pt idx="1">
                  <c:v>Кременецький район</c:v>
                </c:pt>
                <c:pt idx="2">
                  <c:v>Тернопільський район</c:v>
                </c:pt>
                <c:pt idx="3">
                  <c:v>Чортківський район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25.6</c:v>
                </c:pt>
                <c:pt idx="1">
                  <c:v>21.3</c:v>
                </c:pt>
                <c:pt idx="2">
                  <c:v>26.8</c:v>
                </c:pt>
                <c:pt idx="3">
                  <c:v>25.4</c:v>
                </c:pt>
              </c:numCache>
            </c:numRef>
          </c:val>
        </c:ser>
        <c:axId val="166270848"/>
        <c:axId val="166272384"/>
      </c:barChart>
      <c:catAx>
        <c:axId val="166270848"/>
        <c:scaling>
          <c:orientation val="minMax"/>
        </c:scaling>
        <c:axPos val="b"/>
        <c:tickLblPos val="nextTo"/>
        <c:crossAx val="166272384"/>
        <c:crosses val="autoZero"/>
        <c:auto val="1"/>
        <c:lblAlgn val="ctr"/>
        <c:lblOffset val="100"/>
      </c:catAx>
      <c:valAx>
        <c:axId val="166272384"/>
        <c:scaling>
          <c:orientation val="minMax"/>
        </c:scaling>
        <c:axPos val="l"/>
        <c:majorGridlines/>
        <c:numFmt formatCode="General" sourceLinked="1"/>
        <c:tickLblPos val="nextTo"/>
        <c:crossAx val="16627084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uk-UA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Область</c:v>
                </c:pt>
                <c:pt idx="1">
                  <c:v>Чортківський район</c:v>
                </c:pt>
                <c:pt idx="2">
                  <c:v>Кременецький район</c:v>
                </c:pt>
                <c:pt idx="3">
                  <c:v>Тернопільський район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68.2</c:v>
                </c:pt>
                <c:pt idx="1">
                  <c:v>65.099999999999994</c:v>
                </c:pt>
                <c:pt idx="2">
                  <c:v>67.5</c:v>
                </c:pt>
                <c:pt idx="3">
                  <c:v>69.7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Область</c:v>
                </c:pt>
                <c:pt idx="1">
                  <c:v>Чортківський район</c:v>
                </c:pt>
                <c:pt idx="2">
                  <c:v>Кременецький район</c:v>
                </c:pt>
                <c:pt idx="3">
                  <c:v>Тернопільський район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69.599999999999994</c:v>
                </c:pt>
                <c:pt idx="1">
                  <c:v>73.099999999999994</c:v>
                </c:pt>
                <c:pt idx="2">
                  <c:v>73.3</c:v>
                </c:pt>
                <c:pt idx="3">
                  <c:v>66.7</c:v>
                </c:pt>
              </c:numCache>
            </c:numRef>
          </c:val>
        </c:ser>
        <c:shape val="box"/>
        <c:axId val="166323712"/>
        <c:axId val="166325248"/>
        <c:axId val="0"/>
      </c:bar3DChart>
      <c:catAx>
        <c:axId val="166323712"/>
        <c:scaling>
          <c:orientation val="minMax"/>
        </c:scaling>
        <c:axPos val="b"/>
        <c:tickLblPos val="nextTo"/>
        <c:crossAx val="166325248"/>
        <c:crosses val="autoZero"/>
        <c:auto val="1"/>
        <c:lblAlgn val="ctr"/>
        <c:lblOffset val="100"/>
      </c:catAx>
      <c:valAx>
        <c:axId val="166325248"/>
        <c:scaling>
          <c:orientation val="minMax"/>
        </c:scaling>
        <c:axPos val="l"/>
        <c:majorGridlines/>
        <c:numFmt formatCode="General" sourceLinked="1"/>
        <c:tickLblPos val="nextTo"/>
        <c:crossAx val="16632371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uk-UA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Область</c:v>
                </c:pt>
                <c:pt idx="1">
                  <c:v>Тернопільський район</c:v>
                </c:pt>
                <c:pt idx="2">
                  <c:v>Чортківський район</c:v>
                </c:pt>
                <c:pt idx="3">
                  <c:v>Кременецький район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328.6</c:v>
                </c:pt>
                <c:pt idx="1">
                  <c:v>350.6</c:v>
                </c:pt>
                <c:pt idx="2">
                  <c:v>310.39999999999969</c:v>
                </c:pt>
                <c:pt idx="3">
                  <c:v>283.8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Область</c:v>
                </c:pt>
                <c:pt idx="1">
                  <c:v>Тернопільський район</c:v>
                </c:pt>
                <c:pt idx="2">
                  <c:v>Чортківський район</c:v>
                </c:pt>
                <c:pt idx="3">
                  <c:v>Кременецький район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350.2</c:v>
                </c:pt>
                <c:pt idx="1">
                  <c:v>382.6</c:v>
                </c:pt>
                <c:pt idx="2">
                  <c:v>319.60000000000002</c:v>
                </c:pt>
                <c:pt idx="3">
                  <c:v>293</c:v>
                </c:pt>
              </c:numCache>
            </c:numRef>
          </c:val>
        </c:ser>
        <c:shape val="box"/>
        <c:axId val="167830272"/>
        <c:axId val="167831808"/>
        <c:axId val="0"/>
      </c:bar3DChart>
      <c:catAx>
        <c:axId val="167830272"/>
        <c:scaling>
          <c:orientation val="minMax"/>
        </c:scaling>
        <c:axPos val="b"/>
        <c:tickLblPos val="nextTo"/>
        <c:crossAx val="167831808"/>
        <c:crosses val="autoZero"/>
        <c:auto val="1"/>
        <c:lblAlgn val="ctr"/>
        <c:lblOffset val="100"/>
      </c:catAx>
      <c:valAx>
        <c:axId val="167831808"/>
        <c:scaling>
          <c:orientation val="minMax"/>
        </c:scaling>
        <c:axPos val="l"/>
        <c:majorGridlines/>
        <c:numFmt formatCode="General" sourceLinked="1"/>
        <c:tickLblPos val="nextTo"/>
        <c:crossAx val="16783027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uk-UA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dLbls>
            <c:dLbl>
              <c:idx val="1"/>
              <c:layout>
                <c:manualLayout>
                  <c:x val="-1.5723270440251583E-2"/>
                  <c:y val="2.806032660894488E-3"/>
                </c:manualLayout>
              </c:layout>
              <c:showVal val="1"/>
            </c:dLbl>
            <c:dLbl>
              <c:idx val="3"/>
              <c:layout>
                <c:manualLayout>
                  <c:x val="-1.5723270440251583E-2"/>
                  <c:y val="-5.612065321788976E-3"/>
                </c:manualLayout>
              </c:layout>
              <c:showVal val="1"/>
            </c:dLbl>
            <c:showVal val="1"/>
          </c:dLbls>
          <c:cat>
            <c:strRef>
              <c:f>Лист1!$A$2:$A$5</c:f>
              <c:strCache>
                <c:ptCount val="4"/>
                <c:pt idx="0">
                  <c:v>Область</c:v>
                </c:pt>
                <c:pt idx="1">
                  <c:v>Кременецький район</c:v>
                </c:pt>
                <c:pt idx="2">
                  <c:v>Тернопільський район</c:v>
                </c:pt>
                <c:pt idx="3">
                  <c:v>Чортківський район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164.5</c:v>
                </c:pt>
                <c:pt idx="1">
                  <c:v>149</c:v>
                </c:pt>
                <c:pt idx="2">
                  <c:v>174.1</c:v>
                </c:pt>
                <c:pt idx="3">
                  <c:v>154.9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dLbls>
            <c:dLbl>
              <c:idx val="0"/>
              <c:layout>
                <c:manualLayout>
                  <c:x val="4.40251572327044E-2"/>
                  <c:y val="0.11224130643577952"/>
                </c:manualLayout>
              </c:layout>
              <c:showVal val="1"/>
            </c:dLbl>
            <c:dLbl>
              <c:idx val="1"/>
              <c:layout>
                <c:manualLayout>
                  <c:x val="4.7169811320754707E-2"/>
                  <c:y val="6.4538751200573299E-2"/>
                </c:manualLayout>
              </c:layout>
              <c:showVal val="1"/>
            </c:dLbl>
            <c:dLbl>
              <c:idx val="2"/>
              <c:layout>
                <c:manualLayout>
                  <c:x val="2.2012578616352221E-2"/>
                  <c:y val="0.10101717579220157"/>
                </c:manualLayout>
              </c:layout>
              <c:showVal val="1"/>
            </c:dLbl>
            <c:dLbl>
              <c:idx val="3"/>
              <c:layout>
                <c:manualLayout>
                  <c:x val="8.4905660377358597E-2"/>
                  <c:y val="7.0150816522362158E-2"/>
                </c:manualLayout>
              </c:layout>
              <c:showVal val="1"/>
            </c:dLbl>
            <c:showVal val="1"/>
          </c:dLbls>
          <c:cat>
            <c:strRef>
              <c:f>Лист1!$A$2:$A$5</c:f>
              <c:strCache>
                <c:ptCount val="4"/>
                <c:pt idx="0">
                  <c:v>Область</c:v>
                </c:pt>
                <c:pt idx="1">
                  <c:v>Кременецький район</c:v>
                </c:pt>
                <c:pt idx="2">
                  <c:v>Тернопільський район</c:v>
                </c:pt>
                <c:pt idx="3">
                  <c:v>Чортківський район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166.1</c:v>
                </c:pt>
                <c:pt idx="1">
                  <c:v>149</c:v>
                </c:pt>
                <c:pt idx="2">
                  <c:v>173.2</c:v>
                </c:pt>
                <c:pt idx="3">
                  <c:v>161.30000000000001</c:v>
                </c:pt>
              </c:numCache>
            </c:numRef>
          </c:val>
        </c:ser>
        <c:shape val="cone"/>
        <c:axId val="162656256"/>
        <c:axId val="162657792"/>
        <c:axId val="0"/>
      </c:bar3DChart>
      <c:catAx>
        <c:axId val="162656256"/>
        <c:scaling>
          <c:orientation val="minMax"/>
        </c:scaling>
        <c:axPos val="b"/>
        <c:tickLblPos val="nextTo"/>
        <c:crossAx val="162657792"/>
        <c:crosses val="autoZero"/>
        <c:auto val="1"/>
        <c:lblAlgn val="ctr"/>
        <c:lblOffset val="100"/>
      </c:catAx>
      <c:valAx>
        <c:axId val="162657792"/>
        <c:scaling>
          <c:orientation val="minMax"/>
        </c:scaling>
        <c:axPos val="l"/>
        <c:majorGridlines/>
        <c:numFmt formatCode="General" sourceLinked="1"/>
        <c:tickLblPos val="nextTo"/>
        <c:crossAx val="16265625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uk-UA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смертності </c:v>
                </c:pt>
              </c:strCache>
            </c:strRef>
          </c:tx>
          <c:dLbls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Легені</c:v>
                </c:pt>
                <c:pt idx="1">
                  <c:v>Шлунок</c:v>
                </c:pt>
                <c:pt idx="2">
                  <c:v>Молочна залоза</c:v>
                </c:pt>
                <c:pt idx="3">
                  <c:v>Інші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30.3</c:v>
                </c:pt>
                <c:pt idx="1">
                  <c:v>15.6</c:v>
                </c:pt>
                <c:pt idx="2">
                  <c:v>20.8</c:v>
                </c:pt>
                <c:pt idx="3">
                  <c:v>33.300000000000004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uk-UA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Дорослі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4"/>
                <c:pt idx="0">
                  <c:v>Область </c:v>
                </c:pt>
                <c:pt idx="1">
                  <c:v>Тернопільський район</c:v>
                </c:pt>
                <c:pt idx="2">
                  <c:v>Чортківський район</c:v>
                </c:pt>
                <c:pt idx="3">
                  <c:v>Кременецький район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92.3</c:v>
                </c:pt>
                <c:pt idx="1">
                  <c:v>100.1</c:v>
                </c:pt>
                <c:pt idx="2">
                  <c:v>89.5</c:v>
                </c:pt>
                <c:pt idx="3">
                  <c:v>64.599999999999994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Працездатний вік</c:v>
                </c:pt>
              </c:strCache>
            </c:strRef>
          </c:tx>
          <c:dLbls>
            <c:dLbl>
              <c:idx val="0"/>
              <c:layout>
                <c:manualLayout>
                  <c:x val="1.2689726397508578E-2"/>
                  <c:y val="9.8211143131307077E-2"/>
                </c:manualLayout>
              </c:layout>
              <c:showVal val="1"/>
            </c:dLbl>
            <c:dLbl>
              <c:idx val="1"/>
              <c:layout>
                <c:manualLayout>
                  <c:x val="2.5379452795017202E-3"/>
                  <c:y val="0.17116799231456378"/>
                </c:manualLayout>
              </c:layout>
              <c:showVal val="1"/>
            </c:dLbl>
            <c:dLbl>
              <c:idx val="2"/>
              <c:layout>
                <c:manualLayout>
                  <c:x val="1.2689726397508583E-2"/>
                  <c:y val="0.20484038424529807"/>
                </c:manualLayout>
              </c:layout>
              <c:showVal val="1"/>
            </c:dLbl>
            <c:dLbl>
              <c:idx val="3"/>
              <c:layout>
                <c:manualLayout>
                  <c:x val="7.6138358385051466E-3"/>
                  <c:y val="0.18239212295814169"/>
                </c:manualLayout>
              </c:layout>
              <c:showVal val="1"/>
            </c:dLbl>
            <c:showVal val="1"/>
          </c:dLbls>
          <c:cat>
            <c:strRef>
              <c:f>Лист1!$A$2:$A$5</c:f>
              <c:strCache>
                <c:ptCount val="4"/>
                <c:pt idx="0">
                  <c:v>Область </c:v>
                </c:pt>
                <c:pt idx="1">
                  <c:v>Тернопільський район</c:v>
                </c:pt>
                <c:pt idx="2">
                  <c:v>Чортківський район</c:v>
                </c:pt>
                <c:pt idx="3">
                  <c:v>Кременецький район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84.3</c:v>
                </c:pt>
                <c:pt idx="1">
                  <c:v>90</c:v>
                </c:pt>
                <c:pt idx="2">
                  <c:v>86.5</c:v>
                </c:pt>
                <c:pt idx="3">
                  <c:v>63.1</c:v>
                </c:pt>
              </c:numCache>
            </c:numRef>
          </c:val>
        </c:ser>
        <c:axId val="166151680"/>
        <c:axId val="166153216"/>
      </c:barChart>
      <c:catAx>
        <c:axId val="166151680"/>
        <c:scaling>
          <c:orientation val="minMax"/>
        </c:scaling>
        <c:axPos val="b"/>
        <c:tickLblPos val="nextTo"/>
        <c:crossAx val="166153216"/>
        <c:crosses val="autoZero"/>
        <c:auto val="1"/>
        <c:lblAlgn val="ctr"/>
        <c:lblOffset val="100"/>
      </c:catAx>
      <c:valAx>
        <c:axId val="166153216"/>
        <c:scaling>
          <c:orientation val="minMax"/>
        </c:scaling>
        <c:axPos val="l"/>
        <c:majorGridlines/>
        <c:numFmt formatCode="General" sourceLinked="1"/>
        <c:tickLblPos val="nextTo"/>
        <c:crossAx val="16615168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uk-UA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style val="4"/>
  <c:chart>
    <c:title>
      <c:layout/>
    </c:title>
    <c:view3D>
      <c:perspective val="30"/>
    </c:view3D>
    <c:plotArea>
      <c:layout/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Працездатний вік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Новоутворення</c:v>
                </c:pt>
                <c:pt idx="1">
                  <c:v>Хв. кістково-м'язевої системи</c:v>
                </c:pt>
                <c:pt idx="2">
                  <c:v>Хв. системи кровообігу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1036</c:v>
                </c:pt>
                <c:pt idx="1">
                  <c:v>789</c:v>
                </c:pt>
                <c:pt idx="2">
                  <c:v>731</c:v>
                </c:pt>
              </c:numCache>
            </c:numRef>
          </c:val>
        </c:ser>
        <c:shape val="box"/>
        <c:axId val="166144256"/>
        <c:axId val="166187008"/>
        <c:axId val="166048192"/>
      </c:bar3DChart>
      <c:catAx>
        <c:axId val="166144256"/>
        <c:scaling>
          <c:orientation val="minMax"/>
        </c:scaling>
        <c:axPos val="b"/>
        <c:tickLblPos val="nextTo"/>
        <c:crossAx val="166187008"/>
        <c:crosses val="autoZero"/>
        <c:auto val="1"/>
        <c:lblAlgn val="ctr"/>
        <c:lblOffset val="100"/>
      </c:catAx>
      <c:valAx>
        <c:axId val="166187008"/>
        <c:scaling>
          <c:orientation val="minMax"/>
        </c:scaling>
        <c:axPos val="l"/>
        <c:majorGridlines/>
        <c:numFmt formatCode="General" sourceLinked="1"/>
        <c:tickLblPos val="nextTo"/>
        <c:crossAx val="166144256"/>
        <c:crosses val="autoZero"/>
        <c:crossBetween val="between"/>
      </c:valAx>
      <c:serAx>
        <c:axId val="166048192"/>
        <c:scaling>
          <c:orientation val="minMax"/>
        </c:scaling>
        <c:delete val="1"/>
        <c:axPos val="b"/>
        <c:tickLblPos val="none"/>
        <c:crossAx val="166187008"/>
        <c:crosses val="autoZero"/>
      </c:serAx>
    </c:plotArea>
    <c:plotVisOnly val="1"/>
  </c:chart>
  <c:txPr>
    <a:bodyPr/>
    <a:lstStyle/>
    <a:p>
      <a:pPr>
        <a:defRPr sz="1800"/>
      </a:pPr>
      <a:endParaRPr lang="uk-UA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title>
      <c:layout/>
    </c:title>
    <c:view3D>
      <c:perspective val="30"/>
    </c:view3D>
    <c:plotArea>
      <c:layout/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Доросле населення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Новоутворення</c:v>
                </c:pt>
                <c:pt idx="1">
                  <c:v>Хв. системи кровообігу</c:v>
                </c:pt>
                <c:pt idx="2">
                  <c:v>Хв. кістково-м'язевої системи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1772</c:v>
                </c:pt>
                <c:pt idx="1">
                  <c:v>1557</c:v>
                </c:pt>
                <c:pt idx="2">
                  <c:v>1395</c:v>
                </c:pt>
              </c:numCache>
            </c:numRef>
          </c:val>
        </c:ser>
        <c:shape val="box"/>
        <c:axId val="166380672"/>
        <c:axId val="166382208"/>
        <c:axId val="166050432"/>
      </c:bar3DChart>
      <c:catAx>
        <c:axId val="166380672"/>
        <c:scaling>
          <c:orientation val="minMax"/>
        </c:scaling>
        <c:axPos val="b"/>
        <c:tickLblPos val="nextTo"/>
        <c:crossAx val="166382208"/>
        <c:crosses val="autoZero"/>
        <c:auto val="1"/>
        <c:lblAlgn val="ctr"/>
        <c:lblOffset val="100"/>
      </c:catAx>
      <c:valAx>
        <c:axId val="166382208"/>
        <c:scaling>
          <c:orientation val="minMax"/>
        </c:scaling>
        <c:axPos val="l"/>
        <c:majorGridlines/>
        <c:numFmt formatCode="General" sourceLinked="1"/>
        <c:tickLblPos val="nextTo"/>
        <c:crossAx val="166380672"/>
        <c:crosses val="autoZero"/>
        <c:crossBetween val="between"/>
      </c:valAx>
      <c:serAx>
        <c:axId val="166050432"/>
        <c:scaling>
          <c:orientation val="minMax"/>
        </c:scaling>
        <c:delete val="1"/>
        <c:axPos val="b"/>
        <c:tickLblPos val="none"/>
        <c:crossAx val="166382208"/>
        <c:crosses val="autoZero"/>
      </c:serAx>
    </c:plotArea>
    <c:plotVisOnly val="1"/>
  </c:chart>
  <c:txPr>
    <a:bodyPr/>
    <a:lstStyle/>
    <a:p>
      <a:pPr>
        <a:defRPr sz="1800"/>
      </a:pPr>
      <a:endParaRPr lang="uk-UA"/>
    </a:p>
  </c:txPr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Первинна інвалідність за причинами (дорослі)</c:v>
                </c:pt>
              </c:strCache>
            </c:strRef>
          </c:tx>
          <c:dLbls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Трудкаліцтво </c:v>
                </c:pt>
                <c:pt idx="1">
                  <c:v>Загальне захв.</c:v>
                </c:pt>
                <c:pt idx="2">
                  <c:v>Військові</c:v>
                </c:pt>
                <c:pt idx="3">
                  <c:v>Інваліди з дитинства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0.1</c:v>
                </c:pt>
                <c:pt idx="1">
                  <c:v>86.5</c:v>
                </c:pt>
                <c:pt idx="2">
                  <c:v>7.8</c:v>
                </c:pt>
                <c:pt idx="3">
                  <c:v>5.6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57354553558163723"/>
          <c:y val="0.30875263452220031"/>
          <c:w val="0.40758653989006205"/>
          <c:h val="0.5557111271126165"/>
        </c:manualLayout>
      </c:layout>
    </c:legend>
    <c:plotVisOnly val="1"/>
  </c:chart>
  <c:txPr>
    <a:bodyPr/>
    <a:lstStyle/>
    <a:p>
      <a:pPr>
        <a:defRPr sz="1800"/>
      </a:pPr>
      <a:endParaRPr lang="uk-UA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Первинна інвалідність за причинами (працездатний вік)</c:v>
                </c:pt>
              </c:strCache>
            </c:strRef>
          </c:tx>
          <c:dLbls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Трудкаліцтво </c:v>
                </c:pt>
                <c:pt idx="1">
                  <c:v>Загальне захв.</c:v>
                </c:pt>
                <c:pt idx="2">
                  <c:v>Військові</c:v>
                </c:pt>
                <c:pt idx="3">
                  <c:v>Інваліди з дитинства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0.2</c:v>
                </c:pt>
                <c:pt idx="1">
                  <c:v>79.8</c:v>
                </c:pt>
                <c:pt idx="2">
                  <c:v>11.6</c:v>
                </c:pt>
                <c:pt idx="3">
                  <c:v>8.4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58612415193383849"/>
          <c:y val="0.34574321531130503"/>
          <c:w val="0.39500792353786096"/>
          <c:h val="0.5557111271126165"/>
        </c:manualLayout>
      </c:layout>
    </c:legend>
    <c:plotVisOnly val="1"/>
  </c:chart>
  <c:txPr>
    <a:bodyPr/>
    <a:lstStyle/>
    <a:p>
      <a:pPr>
        <a:defRPr sz="1800"/>
      </a:pPr>
      <a:endParaRPr lang="uk-UA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uk-UA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дитячої Інвалідності</c:v>
                </c:pt>
              </c:strCache>
            </c:strRef>
          </c:tx>
          <c:explosion val="25"/>
          <c:dLbls>
            <c:showVal val="1"/>
            <c:showLeaderLines val="1"/>
          </c:dLbls>
          <c:cat>
            <c:strRef>
              <c:f>Лист1!$A$2:$A$5</c:f>
              <c:strCache>
                <c:ptCount val="4"/>
                <c:pt idx="0">
                  <c:v>Природжені аномалії розвитку</c:v>
                </c:pt>
                <c:pt idx="1">
                  <c:v>Розлади психіки та поведінки</c:v>
                </c:pt>
                <c:pt idx="2">
                  <c:v>Хвороби ЦНС</c:v>
                </c:pt>
                <c:pt idx="3">
                  <c:v>Інші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30.5</c:v>
                </c:pt>
                <c:pt idx="1">
                  <c:v>15.9</c:v>
                </c:pt>
                <c:pt idx="2">
                  <c:v>15.5</c:v>
                </c:pt>
                <c:pt idx="3">
                  <c:v>37.1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uk-UA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41C389-53B4-4763-ABB4-BE6B71F3F6E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33A3876B-C76C-4E79-B759-32D8F239DB20}">
      <dgm:prSet custT="1"/>
      <dgm:spPr>
        <a:solidFill>
          <a:srgbClr val="0070C0"/>
        </a:solidFill>
      </dgm:spPr>
      <dgm:t>
        <a:bodyPr/>
        <a:lstStyle/>
        <a:p>
          <a:pPr rtl="0"/>
          <a:r>
            <a:rPr lang="uk-UA" sz="1300" dirty="0" smtClean="0"/>
            <a:t>Створення системи ефективного управління закладами охорони здоров’я.</a:t>
          </a:r>
          <a:endParaRPr lang="uk-UA" sz="1300" dirty="0"/>
        </a:p>
      </dgm:t>
    </dgm:pt>
    <dgm:pt modelId="{98A985BF-96AB-4345-B68B-A7D85E2DDA41}" type="parTrans" cxnId="{DD557BB9-937E-4999-8254-689BEDA41298}">
      <dgm:prSet/>
      <dgm:spPr/>
      <dgm:t>
        <a:bodyPr/>
        <a:lstStyle/>
        <a:p>
          <a:endParaRPr lang="uk-UA"/>
        </a:p>
      </dgm:t>
    </dgm:pt>
    <dgm:pt modelId="{CD23CA47-DBB9-48DE-B6F2-9E5EAABBC9DD}" type="sibTrans" cxnId="{DD557BB9-937E-4999-8254-689BEDA41298}">
      <dgm:prSet/>
      <dgm:spPr/>
      <dgm:t>
        <a:bodyPr/>
        <a:lstStyle/>
        <a:p>
          <a:endParaRPr lang="uk-UA"/>
        </a:p>
      </dgm:t>
    </dgm:pt>
    <dgm:pt modelId="{F77FE34D-7C6F-403D-904E-0200E3301FE2}">
      <dgm:prSet custT="1"/>
      <dgm:spPr>
        <a:solidFill>
          <a:srgbClr val="0070C0"/>
        </a:solidFill>
      </dgm:spPr>
      <dgm:t>
        <a:bodyPr/>
        <a:lstStyle/>
        <a:p>
          <a:pPr rtl="0"/>
          <a:r>
            <a:rPr lang="uk-UA" sz="1300" dirty="0" smtClean="0"/>
            <a:t>Забезпечення фінансової стабільності системи охорони здоров’я шляхом запровадження гнучких методів фінансування у сфері охорони здоров’я, розширення програми медичних гарантій, розвитку ринку добровільного медичного страхування;</a:t>
          </a:r>
          <a:endParaRPr lang="uk-UA" sz="1300" dirty="0"/>
        </a:p>
      </dgm:t>
    </dgm:pt>
    <dgm:pt modelId="{34A6EDE1-F3D9-43E9-8933-4B2D248068B8}" type="parTrans" cxnId="{59B1006A-C968-4957-B175-B338F9702F43}">
      <dgm:prSet/>
      <dgm:spPr/>
      <dgm:t>
        <a:bodyPr/>
        <a:lstStyle/>
        <a:p>
          <a:endParaRPr lang="uk-UA"/>
        </a:p>
      </dgm:t>
    </dgm:pt>
    <dgm:pt modelId="{DD2BCB8B-FE45-47C4-8802-E07C8088F221}" type="sibTrans" cxnId="{59B1006A-C968-4957-B175-B338F9702F43}">
      <dgm:prSet/>
      <dgm:spPr/>
      <dgm:t>
        <a:bodyPr/>
        <a:lstStyle/>
        <a:p>
          <a:endParaRPr lang="uk-UA"/>
        </a:p>
      </dgm:t>
    </dgm:pt>
    <dgm:pt modelId="{B84AB938-A4DB-48E3-A715-2EF04C8DE550}">
      <dgm:prSet custT="1"/>
      <dgm:spPr>
        <a:solidFill>
          <a:srgbClr val="0070C0"/>
        </a:solidFill>
      </dgm:spPr>
      <dgm:t>
        <a:bodyPr/>
        <a:lstStyle/>
        <a:p>
          <a:pPr rtl="0"/>
          <a:r>
            <a:rPr lang="uk-UA" sz="1300" dirty="0" smtClean="0"/>
            <a:t>Відновлення та трансформація мережі закладів охорони здоров’я для забезпечення надання базових послуг з охорони здоров’я шляхом розширення послуг первинної медичної допомоги, впровадження багаторічних договорів між Національною службою здоров’я України та закладами охорони здоров’я. </a:t>
          </a:r>
          <a:endParaRPr lang="uk-UA" sz="1300" dirty="0"/>
        </a:p>
      </dgm:t>
    </dgm:pt>
    <dgm:pt modelId="{989CEC1C-C896-40C6-A844-5231D9781DC4}" type="parTrans" cxnId="{CD225868-EF9C-4439-B192-055B5F0F3C1D}">
      <dgm:prSet/>
      <dgm:spPr/>
      <dgm:t>
        <a:bodyPr/>
        <a:lstStyle/>
        <a:p>
          <a:endParaRPr lang="uk-UA"/>
        </a:p>
      </dgm:t>
    </dgm:pt>
    <dgm:pt modelId="{61897F29-4B91-4083-B717-AC7E566A6A1B}" type="sibTrans" cxnId="{CD225868-EF9C-4439-B192-055B5F0F3C1D}">
      <dgm:prSet/>
      <dgm:spPr/>
      <dgm:t>
        <a:bodyPr/>
        <a:lstStyle/>
        <a:p>
          <a:endParaRPr lang="uk-UA"/>
        </a:p>
      </dgm:t>
    </dgm:pt>
    <dgm:pt modelId="{3FBE69A3-8C79-45D6-B9D7-4A83ABF16A2E}">
      <dgm:prSet custT="1"/>
      <dgm:spPr>
        <a:solidFill>
          <a:srgbClr val="0070C0"/>
        </a:solidFill>
      </dgm:spPr>
      <dgm:t>
        <a:bodyPr/>
        <a:lstStyle/>
        <a:p>
          <a:pPr rtl="0"/>
          <a:r>
            <a:rPr lang="uk-UA" sz="1200" dirty="0" smtClean="0"/>
            <a:t>Посилення медичних послуг для задоволення особливих потреб людей, викликаних війною, що передбачає розвиток </a:t>
          </a:r>
          <a:r>
            <a:rPr lang="uk-UA" sz="1300" dirty="0" smtClean="0"/>
            <a:t>реабілітаційної допомоги, розвиток послуг з психічного здоров'я, які наближені до людини та громад, розвиток травматологічних, ортопедичних, опікових та послуг інтенсивної терапії, вдосконалення пакетів програми медичних гарантій для врахування потреб ветеранів війни і осіб, постраждалих від воєнних дій; </a:t>
          </a:r>
          <a:endParaRPr lang="uk-UA" sz="1300" dirty="0"/>
        </a:p>
      </dgm:t>
    </dgm:pt>
    <dgm:pt modelId="{AA1FD5E6-3A18-4389-89EE-6CC5ECAB758E}" type="parTrans" cxnId="{907A6030-7589-4BD4-981A-E3FF190BFCA2}">
      <dgm:prSet/>
      <dgm:spPr/>
      <dgm:t>
        <a:bodyPr/>
        <a:lstStyle/>
        <a:p>
          <a:endParaRPr lang="uk-UA"/>
        </a:p>
      </dgm:t>
    </dgm:pt>
    <dgm:pt modelId="{52AE4EFC-69F6-4276-8F03-106F01658DEA}" type="sibTrans" cxnId="{907A6030-7589-4BD4-981A-E3FF190BFCA2}">
      <dgm:prSet/>
      <dgm:spPr/>
      <dgm:t>
        <a:bodyPr/>
        <a:lstStyle/>
        <a:p>
          <a:endParaRPr lang="uk-UA"/>
        </a:p>
      </dgm:t>
    </dgm:pt>
    <dgm:pt modelId="{3C748C55-EF73-4F2A-8A9F-368A07CE4242}">
      <dgm:prSet custT="1"/>
      <dgm:spPr>
        <a:solidFill>
          <a:srgbClr val="0070C0"/>
        </a:solidFill>
      </dgm:spPr>
      <dgm:t>
        <a:bodyPr/>
        <a:lstStyle/>
        <a:p>
          <a:pPr rtl="0"/>
          <a:r>
            <a:rPr lang="uk-UA" sz="1300" dirty="0" smtClean="0"/>
            <a:t>Зміцнення та посилення кадрових ресурсів системи охорони здоров’я; планування та забезпечення кадрів системи охорони здоров’я в обсягах та структурі відповідно до потреб системи; створення умов для забезпечення професійного благополуччя працівників сфери охорони здоров’я. </a:t>
          </a:r>
          <a:endParaRPr lang="uk-UA" sz="1300" dirty="0"/>
        </a:p>
      </dgm:t>
    </dgm:pt>
    <dgm:pt modelId="{CD8744D6-173D-4BF3-95D3-BDC4C49316A5}" type="parTrans" cxnId="{A4BE5140-FF73-4300-B61B-4F2B7B6320FE}">
      <dgm:prSet/>
      <dgm:spPr/>
      <dgm:t>
        <a:bodyPr/>
        <a:lstStyle/>
        <a:p>
          <a:endParaRPr lang="uk-UA"/>
        </a:p>
      </dgm:t>
    </dgm:pt>
    <dgm:pt modelId="{7FF7B74B-32C4-4B51-8D2B-09BA0C0F3407}" type="sibTrans" cxnId="{A4BE5140-FF73-4300-B61B-4F2B7B6320FE}">
      <dgm:prSet/>
      <dgm:spPr/>
      <dgm:t>
        <a:bodyPr/>
        <a:lstStyle/>
        <a:p>
          <a:endParaRPr lang="uk-UA"/>
        </a:p>
      </dgm:t>
    </dgm:pt>
    <dgm:pt modelId="{778505DB-0257-421F-8207-F761CF151D91}">
      <dgm:prSet custT="1"/>
      <dgm:spPr>
        <a:solidFill>
          <a:srgbClr val="0070C0"/>
        </a:solidFill>
      </dgm:spPr>
      <dgm:t>
        <a:bodyPr/>
        <a:lstStyle/>
        <a:p>
          <a:pPr rtl="0"/>
          <a:r>
            <a:rPr lang="uk-UA" sz="1300" dirty="0" smtClean="0"/>
            <a:t>Посилення готовності до надзвичайних ситуацій у сфері охорони здоров’я</a:t>
          </a:r>
          <a:r>
            <a:rPr lang="uk-UA" sz="500" dirty="0" smtClean="0"/>
            <a:t>. </a:t>
          </a:r>
          <a:endParaRPr lang="uk-UA" sz="500" dirty="0"/>
        </a:p>
      </dgm:t>
    </dgm:pt>
    <dgm:pt modelId="{06CA7382-A21A-4E5E-87E5-5E97863C46C6}" type="parTrans" cxnId="{1F15EB68-5197-47A0-9DD6-0428F51B0BB0}">
      <dgm:prSet/>
      <dgm:spPr/>
      <dgm:t>
        <a:bodyPr/>
        <a:lstStyle/>
        <a:p>
          <a:endParaRPr lang="uk-UA"/>
        </a:p>
      </dgm:t>
    </dgm:pt>
    <dgm:pt modelId="{970AF937-D926-410D-8404-DA9F30C01C30}" type="sibTrans" cxnId="{1F15EB68-5197-47A0-9DD6-0428F51B0BB0}">
      <dgm:prSet/>
      <dgm:spPr/>
      <dgm:t>
        <a:bodyPr/>
        <a:lstStyle/>
        <a:p>
          <a:endParaRPr lang="uk-UA"/>
        </a:p>
      </dgm:t>
    </dgm:pt>
    <dgm:pt modelId="{FA86F972-0562-487D-ABCC-7BC2C0828B8E}">
      <dgm:prSet custT="1"/>
      <dgm:spPr>
        <a:solidFill>
          <a:srgbClr val="0070C0"/>
        </a:solidFill>
      </dgm:spPr>
      <dgm:t>
        <a:bodyPr/>
        <a:lstStyle/>
        <a:p>
          <a:pPr rtl="0"/>
          <a:r>
            <a:rPr lang="uk-UA" sz="1300" dirty="0" smtClean="0"/>
            <a:t>Розвиток електронної охорони здоров'я та посилення </a:t>
          </a:r>
          <a:r>
            <a:rPr lang="uk-UA" sz="1300" dirty="0" err="1" smtClean="0"/>
            <a:t>кібербезпеки</a:t>
          </a:r>
          <a:r>
            <a:rPr lang="uk-UA" sz="1300" dirty="0" smtClean="0"/>
            <a:t>. шляхом формування єдиного медичного інформаційного простору. Створення зручних та прозорих механізмів доступу користувачів до повних даних про своє здоров'я, управління цією інформацією. </a:t>
          </a:r>
          <a:endParaRPr lang="uk-UA" sz="1300" dirty="0"/>
        </a:p>
      </dgm:t>
    </dgm:pt>
    <dgm:pt modelId="{2C43145E-D598-4DAF-87A6-EB4E7CEDDAA7}" type="parTrans" cxnId="{BD73A78C-5192-4D93-B87B-5C7A0374A715}">
      <dgm:prSet/>
      <dgm:spPr/>
      <dgm:t>
        <a:bodyPr/>
        <a:lstStyle/>
        <a:p>
          <a:endParaRPr lang="uk-UA"/>
        </a:p>
      </dgm:t>
    </dgm:pt>
    <dgm:pt modelId="{98940511-9BE9-4D1A-9DA0-D1A03580F8CC}" type="sibTrans" cxnId="{BD73A78C-5192-4D93-B87B-5C7A0374A715}">
      <dgm:prSet/>
      <dgm:spPr/>
      <dgm:t>
        <a:bodyPr/>
        <a:lstStyle/>
        <a:p>
          <a:endParaRPr lang="uk-UA"/>
        </a:p>
      </dgm:t>
    </dgm:pt>
    <dgm:pt modelId="{6D1BDC05-2034-46F9-91B2-6041D7B524D9}">
      <dgm:prSet custT="1"/>
      <dgm:spPr>
        <a:solidFill>
          <a:srgbClr val="0070C0"/>
        </a:solidFill>
      </dgm:spPr>
      <dgm:t>
        <a:bodyPr/>
        <a:lstStyle/>
        <a:p>
          <a:pPr rtl="0"/>
          <a:r>
            <a:rPr lang="uk-UA" sz="1300" dirty="0" smtClean="0"/>
            <a:t>Посилення системи управління якістю на місцевому рівні, що передбачає розробку і впровадження елементів системи забезпечення якості в охороні здоров'я на рівні закладу охорони здоров’я. </a:t>
          </a:r>
          <a:endParaRPr lang="uk-UA" sz="1300" dirty="0"/>
        </a:p>
      </dgm:t>
    </dgm:pt>
    <dgm:pt modelId="{6AC159CD-3023-4EF1-BFF5-23E73443FC05}" type="parTrans" cxnId="{36C3F3D7-C8F4-44EF-AD85-FC5F39960497}">
      <dgm:prSet/>
      <dgm:spPr/>
      <dgm:t>
        <a:bodyPr/>
        <a:lstStyle/>
        <a:p>
          <a:endParaRPr lang="uk-UA"/>
        </a:p>
      </dgm:t>
    </dgm:pt>
    <dgm:pt modelId="{04A2078D-7AFD-4B7A-8F5E-A17494AC5B93}" type="sibTrans" cxnId="{36C3F3D7-C8F4-44EF-AD85-FC5F39960497}">
      <dgm:prSet/>
      <dgm:spPr/>
      <dgm:t>
        <a:bodyPr/>
        <a:lstStyle/>
        <a:p>
          <a:endParaRPr lang="uk-UA"/>
        </a:p>
      </dgm:t>
    </dgm:pt>
    <dgm:pt modelId="{3D2AF7E2-B708-4446-984C-5D31B7B63A50}" type="pres">
      <dgm:prSet presAssocID="{2A41C389-53B4-4763-ABB4-BE6B71F3F6E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uk-UA"/>
        </a:p>
      </dgm:t>
    </dgm:pt>
    <dgm:pt modelId="{82DB90C6-4A10-44EF-BD61-DE96D0F8FE38}" type="pres">
      <dgm:prSet presAssocID="{33A3876B-C76C-4E79-B759-32D8F239DB20}" presName="parentText" presStyleLbl="node1" presStyleIdx="0" presStyleCnt="8" custScaleY="91197" custLinFactY="-27777" custLinFactNeighborX="12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2D392F52-7670-48E9-9F01-ABBDD9555B5A}" type="pres">
      <dgm:prSet presAssocID="{CD23CA47-DBB9-48DE-B6F2-9E5EAABBC9DD}" presName="spacer" presStyleCnt="0"/>
      <dgm:spPr/>
    </dgm:pt>
    <dgm:pt modelId="{A3C08A28-601F-4DD5-B296-A3837249D42D}" type="pres">
      <dgm:prSet presAssocID="{F77FE34D-7C6F-403D-904E-0200E3301FE2}" presName="parentText" presStyleLbl="node1" presStyleIdx="1" presStyleCnt="8" custScaleY="75571" custLinFactY="-2601" custLinFactNeighborX="-725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523A7A9E-2269-476A-B0DE-EB0BE33E828B}" type="pres">
      <dgm:prSet presAssocID="{DD2BCB8B-FE45-47C4-8802-E07C8088F221}" presName="spacer" presStyleCnt="0"/>
      <dgm:spPr/>
    </dgm:pt>
    <dgm:pt modelId="{A558CDE7-5455-4FE5-8B0E-BD22CB197AA0}" type="pres">
      <dgm:prSet presAssocID="{B84AB938-A4DB-48E3-A715-2EF04C8DE550}" presName="parentText" presStyleLbl="node1" presStyleIdx="2" presStyleCnt="8" custScaleY="115177" custLinFactY="-9595" custLinFactNeighborX="12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A351A388-5519-4351-AE46-2EE79D2F8451}" type="pres">
      <dgm:prSet presAssocID="{61897F29-4B91-4083-B717-AC7E566A6A1B}" presName="spacer" presStyleCnt="0"/>
      <dgm:spPr/>
    </dgm:pt>
    <dgm:pt modelId="{1D66BC43-1558-4462-8ADE-7FE0757CA92C}" type="pres">
      <dgm:prSet presAssocID="{3FBE69A3-8C79-45D6-B9D7-4A83ABF16A2E}" presName="parentText" presStyleLbl="node1" presStyleIdx="3" presStyleCnt="8" custScaleY="103625" custLinFactY="-16790" custLinFactNeighborX="12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3BBC5DED-EF8D-44DA-BE62-FF0517DEB25C}" type="pres">
      <dgm:prSet presAssocID="{52AE4EFC-69F6-4276-8F03-106F01658DEA}" presName="spacer" presStyleCnt="0"/>
      <dgm:spPr/>
    </dgm:pt>
    <dgm:pt modelId="{745D8C65-FAEF-41AE-8FA0-F80D0DB285F3}" type="pres">
      <dgm:prSet presAssocID="{3C748C55-EF73-4F2A-8A9F-368A07CE4242}" presName="parentText" presStyleLbl="node1" presStyleIdx="4" presStyleCnt="8" custScaleY="88457" custLinFactY="-22283" custLinFactNeighborX="12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E3FB63EA-AB9F-4F1E-AEEA-01414142FD27}" type="pres">
      <dgm:prSet presAssocID="{7FF7B74B-32C4-4B51-8D2B-09BA0C0F3407}" presName="spacer" presStyleCnt="0"/>
      <dgm:spPr/>
    </dgm:pt>
    <dgm:pt modelId="{73B37C39-087A-4DDB-820E-EABF18A7B0F5}" type="pres">
      <dgm:prSet presAssocID="{778505DB-0257-421F-8207-F761CF151D91}" presName="parentText" presStyleLbl="node1" presStyleIdx="5" presStyleCnt="8" custScaleY="55178" custLinFactY="-22460" custLinFactNeighborX="-725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812DF8E1-F37B-41F5-A72C-8CF4A3F906D8}" type="pres">
      <dgm:prSet presAssocID="{970AF937-D926-410D-8404-DA9F30C01C30}" presName="spacer" presStyleCnt="0"/>
      <dgm:spPr/>
    </dgm:pt>
    <dgm:pt modelId="{14A70B49-BA37-416F-94A3-6EAF1847059F}" type="pres">
      <dgm:prSet presAssocID="{FA86F972-0562-487D-ABCC-7BC2C0828B8E}" presName="parentText" presStyleLbl="node1" presStyleIdx="6" presStyleCnt="8" custScaleY="80687" custLinFactY="-28764" custLinFactNeighborX="12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74B838D5-ABD2-4FDC-8427-B9C3753762C2}" type="pres">
      <dgm:prSet presAssocID="{98940511-9BE9-4D1A-9DA0-D1A03580F8CC}" presName="spacer" presStyleCnt="0"/>
      <dgm:spPr/>
    </dgm:pt>
    <dgm:pt modelId="{575D3485-CFC4-4D5C-9068-D2B688FFA7E1}" type="pres">
      <dgm:prSet presAssocID="{6D1BDC05-2034-46F9-91B2-6041D7B524D9}" presName="parentText" presStyleLbl="node1" presStyleIdx="7" presStyleCnt="8" custScaleY="67042" custLinFactY="-31023" custLinFactNeighborX="12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59B1006A-C968-4957-B175-B338F9702F43}" srcId="{2A41C389-53B4-4763-ABB4-BE6B71F3F6E6}" destId="{F77FE34D-7C6F-403D-904E-0200E3301FE2}" srcOrd="1" destOrd="0" parTransId="{34A6EDE1-F3D9-43E9-8933-4B2D248068B8}" sibTransId="{DD2BCB8B-FE45-47C4-8802-E07C8088F221}"/>
    <dgm:cxn modelId="{7719E02A-0497-4E49-8099-45D091651324}" type="presOf" srcId="{2A41C389-53B4-4763-ABB4-BE6B71F3F6E6}" destId="{3D2AF7E2-B708-4446-984C-5D31B7B63A50}" srcOrd="0" destOrd="0" presId="urn:microsoft.com/office/officeart/2005/8/layout/vList2"/>
    <dgm:cxn modelId="{DD557BB9-937E-4999-8254-689BEDA41298}" srcId="{2A41C389-53B4-4763-ABB4-BE6B71F3F6E6}" destId="{33A3876B-C76C-4E79-B759-32D8F239DB20}" srcOrd="0" destOrd="0" parTransId="{98A985BF-96AB-4345-B68B-A7D85E2DDA41}" sibTransId="{CD23CA47-DBB9-48DE-B6F2-9E5EAABBC9DD}"/>
    <dgm:cxn modelId="{DB8062BC-8A53-4124-AA7B-DF5E0D7D1950}" type="presOf" srcId="{33A3876B-C76C-4E79-B759-32D8F239DB20}" destId="{82DB90C6-4A10-44EF-BD61-DE96D0F8FE38}" srcOrd="0" destOrd="0" presId="urn:microsoft.com/office/officeart/2005/8/layout/vList2"/>
    <dgm:cxn modelId="{1F15EB68-5197-47A0-9DD6-0428F51B0BB0}" srcId="{2A41C389-53B4-4763-ABB4-BE6B71F3F6E6}" destId="{778505DB-0257-421F-8207-F761CF151D91}" srcOrd="5" destOrd="0" parTransId="{06CA7382-A21A-4E5E-87E5-5E97863C46C6}" sibTransId="{970AF937-D926-410D-8404-DA9F30C01C30}"/>
    <dgm:cxn modelId="{36C3F3D7-C8F4-44EF-AD85-FC5F39960497}" srcId="{2A41C389-53B4-4763-ABB4-BE6B71F3F6E6}" destId="{6D1BDC05-2034-46F9-91B2-6041D7B524D9}" srcOrd="7" destOrd="0" parTransId="{6AC159CD-3023-4EF1-BFF5-23E73443FC05}" sibTransId="{04A2078D-7AFD-4B7A-8F5E-A17494AC5B93}"/>
    <dgm:cxn modelId="{2D3BBAB3-3994-4374-8EBA-94A647796F07}" type="presOf" srcId="{B84AB938-A4DB-48E3-A715-2EF04C8DE550}" destId="{A558CDE7-5455-4FE5-8B0E-BD22CB197AA0}" srcOrd="0" destOrd="0" presId="urn:microsoft.com/office/officeart/2005/8/layout/vList2"/>
    <dgm:cxn modelId="{17B765AF-C1C5-4A14-8490-C9737DC18322}" type="presOf" srcId="{3FBE69A3-8C79-45D6-B9D7-4A83ABF16A2E}" destId="{1D66BC43-1558-4462-8ADE-7FE0757CA92C}" srcOrd="0" destOrd="0" presId="urn:microsoft.com/office/officeart/2005/8/layout/vList2"/>
    <dgm:cxn modelId="{A79FC600-D05A-486F-AD4B-2138E8EB98E1}" type="presOf" srcId="{3C748C55-EF73-4F2A-8A9F-368A07CE4242}" destId="{745D8C65-FAEF-41AE-8FA0-F80D0DB285F3}" srcOrd="0" destOrd="0" presId="urn:microsoft.com/office/officeart/2005/8/layout/vList2"/>
    <dgm:cxn modelId="{77708FC5-DFFA-45F9-8787-B0CE979D5397}" type="presOf" srcId="{F77FE34D-7C6F-403D-904E-0200E3301FE2}" destId="{A3C08A28-601F-4DD5-B296-A3837249D42D}" srcOrd="0" destOrd="0" presId="urn:microsoft.com/office/officeart/2005/8/layout/vList2"/>
    <dgm:cxn modelId="{907A6030-7589-4BD4-981A-E3FF190BFCA2}" srcId="{2A41C389-53B4-4763-ABB4-BE6B71F3F6E6}" destId="{3FBE69A3-8C79-45D6-B9D7-4A83ABF16A2E}" srcOrd="3" destOrd="0" parTransId="{AA1FD5E6-3A18-4389-89EE-6CC5ECAB758E}" sibTransId="{52AE4EFC-69F6-4276-8F03-106F01658DEA}"/>
    <dgm:cxn modelId="{BD73A78C-5192-4D93-B87B-5C7A0374A715}" srcId="{2A41C389-53B4-4763-ABB4-BE6B71F3F6E6}" destId="{FA86F972-0562-487D-ABCC-7BC2C0828B8E}" srcOrd="6" destOrd="0" parTransId="{2C43145E-D598-4DAF-87A6-EB4E7CEDDAA7}" sibTransId="{98940511-9BE9-4D1A-9DA0-D1A03580F8CC}"/>
    <dgm:cxn modelId="{86EA91FD-FE95-4E40-A238-9DA5C6CCE346}" type="presOf" srcId="{6D1BDC05-2034-46F9-91B2-6041D7B524D9}" destId="{575D3485-CFC4-4D5C-9068-D2B688FFA7E1}" srcOrd="0" destOrd="0" presId="urn:microsoft.com/office/officeart/2005/8/layout/vList2"/>
    <dgm:cxn modelId="{11CCEA0C-9310-4091-831E-63303039C40D}" type="presOf" srcId="{778505DB-0257-421F-8207-F761CF151D91}" destId="{73B37C39-087A-4DDB-820E-EABF18A7B0F5}" srcOrd="0" destOrd="0" presId="urn:microsoft.com/office/officeart/2005/8/layout/vList2"/>
    <dgm:cxn modelId="{A4BE5140-FF73-4300-B61B-4F2B7B6320FE}" srcId="{2A41C389-53B4-4763-ABB4-BE6B71F3F6E6}" destId="{3C748C55-EF73-4F2A-8A9F-368A07CE4242}" srcOrd="4" destOrd="0" parTransId="{CD8744D6-173D-4BF3-95D3-BDC4C49316A5}" sibTransId="{7FF7B74B-32C4-4B51-8D2B-09BA0C0F3407}"/>
    <dgm:cxn modelId="{6AD1CB5D-E57D-49EB-B4B0-77DEE5F2D8F1}" type="presOf" srcId="{FA86F972-0562-487D-ABCC-7BC2C0828B8E}" destId="{14A70B49-BA37-416F-94A3-6EAF1847059F}" srcOrd="0" destOrd="0" presId="urn:microsoft.com/office/officeart/2005/8/layout/vList2"/>
    <dgm:cxn modelId="{CD225868-EF9C-4439-B192-055B5F0F3C1D}" srcId="{2A41C389-53B4-4763-ABB4-BE6B71F3F6E6}" destId="{B84AB938-A4DB-48E3-A715-2EF04C8DE550}" srcOrd="2" destOrd="0" parTransId="{989CEC1C-C896-40C6-A844-5231D9781DC4}" sibTransId="{61897F29-4B91-4083-B717-AC7E566A6A1B}"/>
    <dgm:cxn modelId="{D6C86A6F-C374-4B78-B968-48E21C513685}" type="presParOf" srcId="{3D2AF7E2-B708-4446-984C-5D31B7B63A50}" destId="{82DB90C6-4A10-44EF-BD61-DE96D0F8FE38}" srcOrd="0" destOrd="0" presId="urn:microsoft.com/office/officeart/2005/8/layout/vList2"/>
    <dgm:cxn modelId="{D1DCBF44-BB91-4F36-BB35-48E42D0B5CEE}" type="presParOf" srcId="{3D2AF7E2-B708-4446-984C-5D31B7B63A50}" destId="{2D392F52-7670-48E9-9F01-ABBDD9555B5A}" srcOrd="1" destOrd="0" presId="urn:microsoft.com/office/officeart/2005/8/layout/vList2"/>
    <dgm:cxn modelId="{B61C4033-3DB8-4AD9-86B9-0EBC3481B02E}" type="presParOf" srcId="{3D2AF7E2-B708-4446-984C-5D31B7B63A50}" destId="{A3C08A28-601F-4DD5-B296-A3837249D42D}" srcOrd="2" destOrd="0" presId="urn:microsoft.com/office/officeart/2005/8/layout/vList2"/>
    <dgm:cxn modelId="{3ED82D54-86FA-4922-B3A3-F5A85A61A690}" type="presParOf" srcId="{3D2AF7E2-B708-4446-984C-5D31B7B63A50}" destId="{523A7A9E-2269-476A-B0DE-EB0BE33E828B}" srcOrd="3" destOrd="0" presId="urn:microsoft.com/office/officeart/2005/8/layout/vList2"/>
    <dgm:cxn modelId="{A1EC0C65-836F-43AC-9CC0-04B7B71EA072}" type="presParOf" srcId="{3D2AF7E2-B708-4446-984C-5D31B7B63A50}" destId="{A558CDE7-5455-4FE5-8B0E-BD22CB197AA0}" srcOrd="4" destOrd="0" presId="urn:microsoft.com/office/officeart/2005/8/layout/vList2"/>
    <dgm:cxn modelId="{DD563E4A-C05E-4B63-B850-E8A1BAF0A2A0}" type="presParOf" srcId="{3D2AF7E2-B708-4446-984C-5D31B7B63A50}" destId="{A351A388-5519-4351-AE46-2EE79D2F8451}" srcOrd="5" destOrd="0" presId="urn:microsoft.com/office/officeart/2005/8/layout/vList2"/>
    <dgm:cxn modelId="{3DDA40D2-BFD2-4B7B-BD55-3541FDD04126}" type="presParOf" srcId="{3D2AF7E2-B708-4446-984C-5D31B7B63A50}" destId="{1D66BC43-1558-4462-8ADE-7FE0757CA92C}" srcOrd="6" destOrd="0" presId="urn:microsoft.com/office/officeart/2005/8/layout/vList2"/>
    <dgm:cxn modelId="{C9D65F4A-DD06-49AD-AB58-D7AC7F649942}" type="presParOf" srcId="{3D2AF7E2-B708-4446-984C-5D31B7B63A50}" destId="{3BBC5DED-EF8D-44DA-BE62-FF0517DEB25C}" srcOrd="7" destOrd="0" presId="urn:microsoft.com/office/officeart/2005/8/layout/vList2"/>
    <dgm:cxn modelId="{4A4076C7-1500-4074-83D3-8857DCAF37CA}" type="presParOf" srcId="{3D2AF7E2-B708-4446-984C-5D31B7B63A50}" destId="{745D8C65-FAEF-41AE-8FA0-F80D0DB285F3}" srcOrd="8" destOrd="0" presId="urn:microsoft.com/office/officeart/2005/8/layout/vList2"/>
    <dgm:cxn modelId="{B0CFFB2D-EBD2-405C-886A-F0287E05D131}" type="presParOf" srcId="{3D2AF7E2-B708-4446-984C-5D31B7B63A50}" destId="{E3FB63EA-AB9F-4F1E-AEEA-01414142FD27}" srcOrd="9" destOrd="0" presId="urn:microsoft.com/office/officeart/2005/8/layout/vList2"/>
    <dgm:cxn modelId="{C1A4C4DF-3189-4F09-B529-3B5E83BF1574}" type="presParOf" srcId="{3D2AF7E2-B708-4446-984C-5D31B7B63A50}" destId="{73B37C39-087A-4DDB-820E-EABF18A7B0F5}" srcOrd="10" destOrd="0" presId="urn:microsoft.com/office/officeart/2005/8/layout/vList2"/>
    <dgm:cxn modelId="{2951C01E-8489-4F6A-A17A-EE401ECA0310}" type="presParOf" srcId="{3D2AF7E2-B708-4446-984C-5D31B7B63A50}" destId="{812DF8E1-F37B-41F5-A72C-8CF4A3F906D8}" srcOrd="11" destOrd="0" presId="urn:microsoft.com/office/officeart/2005/8/layout/vList2"/>
    <dgm:cxn modelId="{99C2BA4C-6830-4EB8-ABD0-3B68B8634265}" type="presParOf" srcId="{3D2AF7E2-B708-4446-984C-5D31B7B63A50}" destId="{14A70B49-BA37-416F-94A3-6EAF1847059F}" srcOrd="12" destOrd="0" presId="urn:microsoft.com/office/officeart/2005/8/layout/vList2"/>
    <dgm:cxn modelId="{88898510-2259-4B10-B4E3-6A516F184D31}" type="presParOf" srcId="{3D2AF7E2-B708-4446-984C-5D31B7B63A50}" destId="{74B838D5-ABD2-4FDC-8427-B9C3753762C2}" srcOrd="13" destOrd="0" presId="urn:microsoft.com/office/officeart/2005/8/layout/vList2"/>
    <dgm:cxn modelId="{94C78091-FA60-4068-9782-992A84DB954A}" type="presParOf" srcId="{3D2AF7E2-B708-4446-984C-5D31B7B63A50}" destId="{575D3485-CFC4-4D5C-9068-D2B688FFA7E1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2DB90C6-4A10-44EF-BD61-DE96D0F8FE38}">
      <dsp:nvSpPr>
        <dsp:cNvPr id="0" name=""/>
        <dsp:cNvSpPr/>
      </dsp:nvSpPr>
      <dsp:spPr>
        <a:xfrm>
          <a:off x="0" y="0"/>
          <a:ext cx="8507287" cy="666603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Створення системи ефективного управління закладами охорони здоров’я.</a:t>
          </a:r>
          <a:endParaRPr lang="uk-UA" sz="1300" kern="1200" dirty="0"/>
        </a:p>
      </dsp:txBody>
      <dsp:txXfrm>
        <a:off x="0" y="0"/>
        <a:ext cx="8507287" cy="666603"/>
      </dsp:txXfrm>
    </dsp:sp>
    <dsp:sp modelId="{A3C08A28-601F-4DD5-B296-A3837249D42D}">
      <dsp:nvSpPr>
        <dsp:cNvPr id="0" name=""/>
        <dsp:cNvSpPr/>
      </dsp:nvSpPr>
      <dsp:spPr>
        <a:xfrm>
          <a:off x="0" y="647993"/>
          <a:ext cx="8507287" cy="552385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Забезпечення фінансової стабільності системи охорони здоров’я шляхом запровадження гнучких методів фінансування у сфері охорони здоров’я, розширення програми медичних гарантій, розвитку ринку добровільного медичного страхування;</a:t>
          </a:r>
          <a:endParaRPr lang="uk-UA" sz="1300" kern="1200" dirty="0"/>
        </a:p>
      </dsp:txBody>
      <dsp:txXfrm>
        <a:off x="0" y="647993"/>
        <a:ext cx="8507287" cy="552385"/>
      </dsp:txXfrm>
    </dsp:sp>
    <dsp:sp modelId="{A558CDE7-5455-4FE5-8B0E-BD22CB197AA0}">
      <dsp:nvSpPr>
        <dsp:cNvPr id="0" name=""/>
        <dsp:cNvSpPr/>
      </dsp:nvSpPr>
      <dsp:spPr>
        <a:xfrm>
          <a:off x="0" y="1152071"/>
          <a:ext cx="8507287" cy="841884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Відновлення та трансформація мережі закладів охорони здоров’я для забезпечення надання базових послуг з охорони здоров’я шляхом розширення послуг первинної медичної допомоги, впровадження багаторічних договорів між Національною службою здоров’я України та закладами охорони здоров’я. </a:t>
          </a:r>
          <a:endParaRPr lang="uk-UA" sz="1300" kern="1200" dirty="0"/>
        </a:p>
      </dsp:txBody>
      <dsp:txXfrm>
        <a:off x="0" y="1152071"/>
        <a:ext cx="8507287" cy="841884"/>
      </dsp:txXfrm>
    </dsp:sp>
    <dsp:sp modelId="{1D66BC43-1558-4462-8ADE-7FE0757CA92C}">
      <dsp:nvSpPr>
        <dsp:cNvPr id="0" name=""/>
        <dsp:cNvSpPr/>
      </dsp:nvSpPr>
      <dsp:spPr>
        <a:xfrm>
          <a:off x="0" y="1944179"/>
          <a:ext cx="8507287" cy="757445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200" kern="1200" dirty="0" smtClean="0"/>
            <a:t>Посилення медичних послуг для задоволення особливих потреб людей, викликаних війною, що передбачає розвиток </a:t>
          </a:r>
          <a:r>
            <a:rPr lang="uk-UA" sz="1300" kern="1200" dirty="0" smtClean="0"/>
            <a:t>реабілітаційної допомоги, розвиток послуг з психічного здоров'я, які наближені до людини та громад, розвиток травматологічних, ортопедичних, опікових та послуг інтенсивної терапії, вдосконалення пакетів програми медичних гарантій для врахування потреб ветеранів війни і осіб, постраждалих від воєнних дій; </a:t>
          </a:r>
          <a:endParaRPr lang="uk-UA" sz="1300" kern="1200" dirty="0"/>
        </a:p>
      </dsp:txBody>
      <dsp:txXfrm>
        <a:off x="0" y="1944179"/>
        <a:ext cx="8507287" cy="757445"/>
      </dsp:txXfrm>
    </dsp:sp>
    <dsp:sp modelId="{745D8C65-FAEF-41AE-8FA0-F80D0DB285F3}">
      <dsp:nvSpPr>
        <dsp:cNvPr id="0" name=""/>
        <dsp:cNvSpPr/>
      </dsp:nvSpPr>
      <dsp:spPr>
        <a:xfrm>
          <a:off x="0" y="2664289"/>
          <a:ext cx="8507287" cy="646575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Зміцнення та посилення кадрових ресурсів системи охорони здоров’я; планування та забезпечення кадрів системи охорони здоров’я в обсягах та структурі відповідно до потреб системи; створення умов для забезпечення професійного благополуччя працівників сфери охорони здоров’я. </a:t>
          </a:r>
          <a:endParaRPr lang="uk-UA" sz="1300" kern="1200" dirty="0"/>
        </a:p>
      </dsp:txBody>
      <dsp:txXfrm>
        <a:off x="0" y="2664289"/>
        <a:ext cx="8507287" cy="646575"/>
      </dsp:txXfrm>
    </dsp:sp>
    <dsp:sp modelId="{73B37C39-087A-4DDB-820E-EABF18A7B0F5}">
      <dsp:nvSpPr>
        <dsp:cNvPr id="0" name=""/>
        <dsp:cNvSpPr/>
      </dsp:nvSpPr>
      <dsp:spPr>
        <a:xfrm>
          <a:off x="0" y="3312386"/>
          <a:ext cx="8507287" cy="403322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Посилення готовності до надзвичайних ситуацій у сфері охорони здоров’я</a:t>
          </a:r>
          <a:r>
            <a:rPr lang="uk-UA" sz="500" kern="1200" dirty="0" smtClean="0"/>
            <a:t>. </a:t>
          </a:r>
          <a:endParaRPr lang="uk-UA" sz="500" kern="1200" dirty="0"/>
        </a:p>
      </dsp:txBody>
      <dsp:txXfrm>
        <a:off x="0" y="3312386"/>
        <a:ext cx="8507287" cy="403322"/>
      </dsp:txXfrm>
    </dsp:sp>
    <dsp:sp modelId="{14A70B49-BA37-416F-94A3-6EAF1847059F}">
      <dsp:nvSpPr>
        <dsp:cNvPr id="0" name=""/>
        <dsp:cNvSpPr/>
      </dsp:nvSpPr>
      <dsp:spPr>
        <a:xfrm>
          <a:off x="0" y="3672446"/>
          <a:ext cx="8507287" cy="589780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Розвиток електронної охорони здоров'я та посилення </a:t>
          </a:r>
          <a:r>
            <a:rPr lang="uk-UA" sz="1300" kern="1200" dirty="0" err="1" smtClean="0"/>
            <a:t>кібербезпеки</a:t>
          </a:r>
          <a:r>
            <a:rPr lang="uk-UA" sz="1300" kern="1200" dirty="0" smtClean="0"/>
            <a:t>. шляхом формування єдиного медичного інформаційного простору. Створення зручних та прозорих механізмів доступу користувачів до повних даних про своє здоров'я, управління цією інформацією. </a:t>
          </a:r>
          <a:endParaRPr lang="uk-UA" sz="1300" kern="1200" dirty="0"/>
        </a:p>
      </dsp:txBody>
      <dsp:txXfrm>
        <a:off x="0" y="3672446"/>
        <a:ext cx="8507287" cy="589780"/>
      </dsp:txXfrm>
    </dsp:sp>
    <dsp:sp modelId="{575D3485-CFC4-4D5C-9068-D2B688FFA7E1}">
      <dsp:nvSpPr>
        <dsp:cNvPr id="0" name=""/>
        <dsp:cNvSpPr/>
      </dsp:nvSpPr>
      <dsp:spPr>
        <a:xfrm>
          <a:off x="0" y="4248530"/>
          <a:ext cx="8507287" cy="490042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300" kern="1200" dirty="0" smtClean="0"/>
            <a:t>Посилення системи управління якістю на місцевому рівні, що передбачає розробку і впровадження елементів системи забезпечення якості в охороні здоров'я на рівні закладу охорони здоров’я. </a:t>
          </a:r>
          <a:endParaRPr lang="uk-UA" sz="1300" kern="1200" dirty="0"/>
        </a:p>
      </dsp:txBody>
      <dsp:txXfrm>
        <a:off x="0" y="4248530"/>
        <a:ext cx="8507287" cy="4900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5010C-F559-4077-8321-C4F74B6E6D27}" type="datetimeFigureOut">
              <a:rPr lang="uk-UA"/>
              <a:pPr>
                <a:defRPr/>
              </a:pPr>
              <a:t>13.03.2025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86BD9-7C49-4D0E-A5FD-EB2F739AEBCB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CA530-BD7E-448B-970C-90ABEAE487C0}" type="datetimeFigureOut">
              <a:rPr lang="uk-UA"/>
              <a:pPr>
                <a:defRPr/>
              </a:pPr>
              <a:t>13.03.2025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CED37-51A7-4840-B8EC-F4E7AC3FE8E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0E020-1B82-4C07-9F62-7F936FC01179}" type="datetimeFigureOut">
              <a:rPr lang="uk-UA"/>
              <a:pPr>
                <a:defRPr/>
              </a:pPr>
              <a:t>13.03.2025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42028-218F-4250-9719-D4183823A3A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785F5-A848-4AC1-BEC5-8800B6CF886F}" type="datetimeFigureOut">
              <a:rPr lang="uk-UA"/>
              <a:pPr>
                <a:defRPr/>
              </a:pPr>
              <a:t>13.03.2025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9BFA6-3076-4F95-9A51-9F506DDFF39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F6092-867A-47A7-A399-8A5983D4FFA2}" type="datetimeFigureOut">
              <a:rPr lang="uk-UA"/>
              <a:pPr>
                <a:defRPr/>
              </a:pPr>
              <a:t>13.03.2025</a:t>
            </a:fld>
            <a:endParaRPr lang="uk-UA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20A44-F6BD-425F-89F1-6EA556F82FB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E0BAA-9609-4FED-87A9-7D6C30996CD4}" type="datetimeFigureOut">
              <a:rPr lang="uk-UA"/>
              <a:pPr>
                <a:defRPr/>
              </a:pPr>
              <a:t>13.03.2025</a:t>
            </a:fld>
            <a:endParaRPr lang="uk-UA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5B17E-EBCA-4925-8FF6-59D7EEA852D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FE938-D0D9-4A83-BA4A-546AA003D4E9}" type="datetimeFigureOut">
              <a:rPr lang="uk-UA"/>
              <a:pPr>
                <a:defRPr/>
              </a:pPr>
              <a:t>13.03.2025</a:t>
            </a:fld>
            <a:endParaRPr lang="uk-UA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AE82E-9541-4E4F-8465-FFC1683F5F9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6D7CF-7961-4BCA-B0BB-27CE64D23EA2}" type="datetimeFigureOut">
              <a:rPr lang="uk-UA"/>
              <a:pPr>
                <a:defRPr/>
              </a:pPr>
              <a:t>13.03.2025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24807B-9BC3-4BF6-ACCE-078E1B0DE16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95FFC-85FC-4592-A3AB-46AC96A6F23B}" type="datetimeFigureOut">
              <a:rPr lang="uk-UA"/>
              <a:pPr>
                <a:defRPr/>
              </a:pPr>
              <a:t>13.03.2025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DA6CC-BA21-4EF8-86BC-FEFA327F1330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FFC18-96BC-4A87-B955-0CDD717B9AF6}" type="datetimeFigureOut">
              <a:rPr lang="uk-UA"/>
              <a:pPr>
                <a:defRPr/>
              </a:pPr>
              <a:t>13.03.2025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65DD3-162A-4A71-B586-E00303CDC13F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C9688-6CE9-471E-8178-5F820F411C8E}" type="datetimeFigureOut">
              <a:rPr lang="uk-UA"/>
              <a:pPr>
                <a:defRPr/>
              </a:pPr>
              <a:t>13.03.2025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5227E-64F7-4FF5-83A6-7BD0CA70F3B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614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AF501D-C8EB-415E-9354-B1C6E0E89116}" type="datetimeFigureOut">
              <a:rPr lang="uk-UA"/>
              <a:pPr>
                <a:defRPr/>
              </a:pPr>
              <a:t>13.03.2025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63EA77-5BF7-4066-95C4-606C6707399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0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5"/>
          <p:cNvSpPr txBox="1">
            <a:spLocks noChangeArrowheads="1"/>
          </p:cNvSpPr>
          <p:nvPr/>
        </p:nvSpPr>
        <p:spPr bwMode="auto">
          <a:xfrm>
            <a:off x="0" y="1125538"/>
            <a:ext cx="2879725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000" b="1">
                <a:solidFill>
                  <a:srgbClr val="002060"/>
                </a:solidFill>
                <a:latin typeface="Exo 2 Medium"/>
              </a:rPr>
              <a:t>Охорона здоров’я</a:t>
            </a:r>
          </a:p>
          <a:p>
            <a:r>
              <a:rPr lang="uk-UA" sz="2000" b="1">
                <a:solidFill>
                  <a:srgbClr val="002060"/>
                </a:solidFill>
                <a:latin typeface="Exo 2 Medium"/>
              </a:rPr>
              <a:t>Тернопільської області</a:t>
            </a:r>
          </a:p>
        </p:txBody>
      </p:sp>
      <p:sp>
        <p:nvSpPr>
          <p:cNvPr id="7171" name="AutoShape 2" descr="Медицина логотип змея: векторна графіка, зображення, Медицина логотип змея  малюнки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uk-UA">
              <a:latin typeface="Calibri" pitchFamily="34" charset="0"/>
            </a:endParaRPr>
          </a:p>
        </p:txBody>
      </p:sp>
      <p:sp>
        <p:nvSpPr>
          <p:cNvPr id="7172" name="AutoShape 4" descr="Медицина логотип змея: векторна графіка, зображення, Медицина логотип змея  малюнки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uk-UA">
              <a:latin typeface="Calibri" pitchFamily="34" charset="0"/>
            </a:endParaRPr>
          </a:p>
        </p:txBody>
      </p:sp>
      <p:sp>
        <p:nvSpPr>
          <p:cNvPr id="7173" name="AutoShape 6" descr="Медицина логотип змея: векторна графіка, зображення, Медицина логотип змея  малюнки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uk-UA">
              <a:latin typeface="Calibri" pitchFamily="34" charset="0"/>
            </a:endParaRPr>
          </a:p>
        </p:txBody>
      </p:sp>
      <p:pic>
        <p:nvPicPr>
          <p:cNvPr id="7174" name="Picture 11" descr="медицинская змея символ помощи скорая помощь PNG , излечивать, скорая  помощь, здоровье PNG картинки и пнг рисунок для бесплатной загруз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33563" cy="112553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sp>
        <p:nvSpPr>
          <p:cNvPr id="7175" name="Прямоугольник 13"/>
          <p:cNvSpPr>
            <a:spLocks noChangeArrowheads="1"/>
          </p:cNvSpPr>
          <p:nvPr/>
        </p:nvSpPr>
        <p:spPr bwMode="auto">
          <a:xfrm>
            <a:off x="179388" y="2205038"/>
            <a:ext cx="8569325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4000" b="1">
                <a:solidFill>
                  <a:srgbClr val="576D96"/>
                </a:solidFill>
              </a:rPr>
              <a:t>Стан здоров’я населення Тернопільської області за 2024 рік, оцінка показників та чинників, що впливають на здоров’я населення</a:t>
            </a:r>
            <a:endParaRPr lang="uk-UA" sz="400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7"/>
          <p:cNvGraphicFramePr>
            <a:graphicFrameLocks noGrp="1"/>
          </p:cNvGraphicFramePr>
          <p:nvPr>
            <p:ph idx="1"/>
          </p:nvPr>
        </p:nvGraphicFramePr>
        <p:xfrm>
          <a:off x="539750" y="1628775"/>
          <a:ext cx="8507413" cy="4781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027" name="Групувати 5"/>
          <p:cNvGrpSpPr>
            <a:grpSpLocks noGrp="1"/>
          </p:cNvGrpSpPr>
          <p:nvPr>
            <p:ph type="title"/>
          </p:nvPr>
        </p:nvGrpSpPr>
        <p:grpSpPr bwMode="auto">
          <a:xfrm>
            <a:off x="1619250" y="274638"/>
            <a:ext cx="7067550" cy="1143000"/>
            <a:chOff x="5808623" y="-28371"/>
            <a:chExt cx="6163522" cy="1217002"/>
          </a:xfrm>
        </p:grpSpPr>
        <p:sp>
          <p:nvSpPr>
            <p:cNvPr id="5" name="Прямоугольник 4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5808623" y="-28371"/>
              <a:ext cx="5926783" cy="12170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3600" b="1" dirty="0">
                  <a:solidFill>
                    <a:srgbClr val="576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Народжуваність</a:t>
              </a:r>
            </a:p>
          </p:txBody>
        </p:sp>
        <p:sp>
          <p:nvSpPr>
            <p:cNvPr id="6" name="Прямоугольник: скругленные углы 2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824801" y="100090"/>
              <a:ext cx="5147344" cy="976982"/>
            </a:xfrm>
            <a:prstGeom prst="roundRect">
              <a:avLst/>
            </a:prstGeom>
            <a:noFill/>
            <a:ln w="57150">
              <a:solidFill>
                <a:srgbClr val="7BADB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28" name="Picture 2" descr="Демографічна ситуація у січні – травні 2018 року » Профспілка працівників  освіти і науки Україн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484438" cy="150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7"/>
          <p:cNvGraphicFramePr>
            <a:graphicFrameLocks noGrp="1"/>
          </p:cNvGraphicFramePr>
          <p:nvPr>
            <p:ph idx="1"/>
          </p:nvPr>
        </p:nvGraphicFramePr>
        <p:xfrm>
          <a:off x="539750" y="1628775"/>
          <a:ext cx="8507413" cy="4781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051" name="Групувати 5"/>
          <p:cNvGrpSpPr>
            <a:grpSpLocks noGrp="1"/>
          </p:cNvGrpSpPr>
          <p:nvPr>
            <p:ph type="title"/>
          </p:nvPr>
        </p:nvGrpSpPr>
        <p:grpSpPr bwMode="auto">
          <a:xfrm>
            <a:off x="1619250" y="274638"/>
            <a:ext cx="7067550" cy="1143000"/>
            <a:chOff x="5808623" y="-28371"/>
            <a:chExt cx="6163522" cy="1217002"/>
          </a:xfrm>
        </p:grpSpPr>
        <p:sp>
          <p:nvSpPr>
            <p:cNvPr id="5" name="Прямоугольник 4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5808623" y="-28371"/>
              <a:ext cx="5926783" cy="121700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uk-UA" sz="3600" b="1" dirty="0">
                  <a:solidFill>
                    <a:srgbClr val="576D9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Смертність</a:t>
              </a:r>
            </a:p>
          </p:txBody>
        </p:sp>
        <p:sp>
          <p:nvSpPr>
            <p:cNvPr id="6" name="Прямоугольник: скругленные углы 2">
              <a:extLst>
                <a:ext uri="{FF2B5EF4-FFF2-40B4-BE49-F238E27FC236}"/>
              </a:extLst>
            </p:cNvPr>
            <p:cNvSpPr/>
            <p:nvPr/>
          </p:nvSpPr>
          <p:spPr>
            <a:xfrm>
              <a:off x="6824801" y="100090"/>
              <a:ext cx="5147344" cy="976982"/>
            </a:xfrm>
            <a:prstGeom prst="roundRect">
              <a:avLst/>
            </a:prstGeom>
            <a:noFill/>
            <a:ln w="57150">
              <a:solidFill>
                <a:srgbClr val="7BADB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uk-UA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052" name="Picture 2" descr="Що таке демографічна криза в Україні та як на неї вплинула війна? –  Евакуація.Ci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771775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2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3575" y="274638"/>
            <a:ext cx="5483225" cy="1143000"/>
          </a:xfrm>
          <a:prstGeom prst="roundRect">
            <a:avLst/>
          </a:prstGeom>
          <a:noFill/>
          <a:ln w="57150">
            <a:solidFill>
              <a:srgbClr val="7BAD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Дитяча смертність</a:t>
            </a:r>
            <a:br>
              <a:rPr lang="uk-UA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1 тис. </a:t>
            </a:r>
            <a:endParaRPr lang="uk-UA" dirty="0" smtClean="0"/>
          </a:p>
        </p:txBody>
      </p:sp>
      <p:graphicFrame>
        <p:nvGraphicFramePr>
          <p:cNvPr id="6" name="Содержимое 17"/>
          <p:cNvGraphicFramePr>
            <a:graphicFrameLocks noGrp="1"/>
          </p:cNvGraphicFramePr>
          <p:nvPr>
            <p:ph sz="half" idx="2"/>
          </p:nvPr>
        </p:nvGraphicFramePr>
        <p:xfrm>
          <a:off x="4406900" y="1679575"/>
          <a:ext cx="438785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077" name="Picture 2" descr="Демографічна ситуація в області у cічні 2021 року - Карпатський об'єкти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0"/>
            <a:ext cx="2663825" cy="149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Содержимое 16"/>
          <p:cNvGraphicFramePr>
            <a:graphicFrameLocks noGrp="1"/>
          </p:cNvGraphicFramePr>
          <p:nvPr>
            <p:ph sz="half" idx="1"/>
          </p:nvPr>
        </p:nvGraphicFramePr>
        <p:xfrm>
          <a:off x="395288" y="1628775"/>
          <a:ext cx="4316412" cy="4781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2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6600" y="274638"/>
            <a:ext cx="5410200" cy="1143000"/>
          </a:xfrm>
          <a:prstGeom prst="roundRect">
            <a:avLst/>
          </a:prstGeom>
          <a:noFill/>
          <a:ln w="57150">
            <a:solidFill>
              <a:srgbClr val="7BAD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Мережа </a:t>
            </a:r>
            <a:r>
              <a:rPr lang="uk-UA" b="1" dirty="0" err="1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ЗОЗ</a:t>
            </a:r>
            <a:endParaRPr lang="uk-UA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3347864" y="1916832"/>
            <a:ext cx="5616624" cy="864096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4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96 закладів охорони здоров’я</a:t>
            </a: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3347864" y="3068960"/>
            <a:ext cx="5616624" cy="720080"/>
          </a:xfr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4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43 лікарняних заклади на 7652 ліжок</a:t>
            </a:r>
          </a:p>
        </p:txBody>
      </p:sp>
      <p:sp>
        <p:nvSpPr>
          <p:cNvPr id="11" name="Содержимое 9"/>
          <p:cNvSpPr txBox="1">
            <a:spLocks/>
          </p:cNvSpPr>
          <p:nvPr/>
        </p:nvSpPr>
        <p:spPr>
          <a:xfrm>
            <a:off x="3347864" y="4221088"/>
            <a:ext cx="5616624" cy="72008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4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46 амбулаторно-поліклінічних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sz="2400" b="1" dirty="0" err="1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ЗОЗ</a:t>
            </a:r>
            <a:endParaRPr lang="uk-UA" sz="24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198" name="Picture 4" descr="Карта Тернопільської області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350"/>
            <a:ext cx="3287713" cy="576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2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2500" y="274638"/>
            <a:ext cx="5194300" cy="1143000"/>
          </a:xfrm>
          <a:prstGeom prst="roundRect">
            <a:avLst/>
          </a:prstGeom>
          <a:noFill/>
          <a:ln w="57150">
            <a:solidFill>
              <a:srgbClr val="7BAD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Стаціонарна допомога</a:t>
            </a:r>
            <a:endParaRPr lang="uk-UA" dirty="0" smtClean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43363" cy="3916363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latin typeface="Exo 2 Medium"/>
              </a:rPr>
              <a:t>Кількість ліжок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latin typeface="Exo 2 Medium"/>
              </a:rPr>
              <a:t>2023 – 7494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latin typeface="Exo 2 Medium"/>
              </a:rPr>
              <a:t>2024 – 7652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latin typeface="Exo 2 Medium"/>
              </a:rPr>
              <a:t>Забезпеченість ліжками на 10 тис. населення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latin typeface="Exo 2 Medium"/>
              </a:rPr>
              <a:t>2023 – 73,5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uk-UA" dirty="0" smtClean="0">
                <a:latin typeface="Exo 2 Medium"/>
              </a:rPr>
              <a:t>2024 – 75,1</a:t>
            </a:r>
          </a:p>
        </p:txBody>
      </p:sp>
      <p:graphicFrame>
        <p:nvGraphicFramePr>
          <p:cNvPr id="8" name="Содержимое 8"/>
          <p:cNvGraphicFramePr>
            <a:graphicFrameLocks noGrp="1"/>
          </p:cNvGraphicFramePr>
          <p:nvPr>
            <p:ph sz="half" idx="2"/>
          </p:nvPr>
        </p:nvGraphicFramePr>
        <p:xfrm>
          <a:off x="4643438" y="1557338"/>
          <a:ext cx="4038600" cy="3024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101" name="Picture 2" descr="СТАЦІОНАРНА ДОПОМОГА ДОРОСЛИМ ТА ДІТЯМ БЕЗ ПРОВЕДЕННЯ ХІРУРГІЧНИХ ОПЕРАЦІЙ  :: КП &quot;Олешківська багатопрофільна лікарня&quot; офіційний сай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419475" cy="155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2" name="Прямоугольник 10"/>
          <p:cNvSpPr>
            <a:spLocks noChangeArrowheads="1"/>
          </p:cNvSpPr>
          <p:nvPr/>
        </p:nvSpPr>
        <p:spPr bwMode="auto">
          <a:xfrm>
            <a:off x="4427538" y="4508500"/>
            <a:ext cx="45720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1200">
                <a:latin typeface="Exo 2 Medium"/>
              </a:rPr>
              <a:t>Найнижчі показники </a:t>
            </a:r>
          </a:p>
          <a:p>
            <a:r>
              <a:rPr lang="uk-UA" sz="1200">
                <a:latin typeface="Exo 2 Medium"/>
              </a:rPr>
              <a:t>Кременецький район :</a:t>
            </a:r>
          </a:p>
          <a:p>
            <a:r>
              <a:rPr lang="uk-UA" sz="1200">
                <a:latin typeface="Exo 2 Medium"/>
              </a:rPr>
              <a:t>Шумська МЛ – 255,7</a:t>
            </a:r>
          </a:p>
          <a:p>
            <a:r>
              <a:rPr lang="uk-UA" sz="1200">
                <a:latin typeface="Exo 2 Medium"/>
              </a:rPr>
              <a:t>Кременецька ОЛ – 260,0</a:t>
            </a:r>
          </a:p>
          <a:p>
            <a:r>
              <a:rPr lang="uk-UA" sz="1200">
                <a:latin typeface="Exo 2 Medium"/>
              </a:rPr>
              <a:t>Лановецька МЛ – 286,1</a:t>
            </a:r>
          </a:p>
          <a:p>
            <a:r>
              <a:rPr lang="uk-UA" sz="1200">
                <a:latin typeface="Exo 2 Medium"/>
              </a:rPr>
              <a:t>Тернопільський район :</a:t>
            </a:r>
          </a:p>
          <a:p>
            <a:r>
              <a:rPr lang="uk-UA" sz="1200">
                <a:latin typeface="Exo 2 Medium"/>
              </a:rPr>
              <a:t>Тернопільська ЦРЛ – 265,2</a:t>
            </a:r>
          </a:p>
          <a:p>
            <a:r>
              <a:rPr lang="uk-UA" sz="1200">
                <a:latin typeface="Exo 2 Medium"/>
              </a:rPr>
              <a:t>Чортківський район :</a:t>
            </a:r>
          </a:p>
          <a:p>
            <a:r>
              <a:rPr lang="uk-UA" sz="1200">
                <a:latin typeface="Exo 2 Medium"/>
              </a:rPr>
              <a:t>Золотопотіцька МЛ – 250,5</a:t>
            </a:r>
          </a:p>
          <a:p>
            <a:r>
              <a:rPr lang="uk-UA" sz="1200">
                <a:latin typeface="Exo 2 Medium"/>
              </a:rPr>
              <a:t>Гусятинська КЛ – 260,1</a:t>
            </a:r>
          </a:p>
          <a:p>
            <a:endParaRPr lang="uk-UA" sz="1200">
              <a:latin typeface="Exo 2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2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338" y="274638"/>
            <a:ext cx="5986462" cy="1143000"/>
          </a:xfrm>
          <a:prstGeom prst="roundRect">
            <a:avLst/>
          </a:prstGeom>
          <a:noFill/>
          <a:ln w="57150">
            <a:solidFill>
              <a:srgbClr val="7BAD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Медичні кадри </a:t>
            </a:r>
            <a:endParaRPr lang="uk-UA" dirty="0" smtClean="0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107950" y="1600200"/>
            <a:ext cx="4387850" cy="4525963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Лікарі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Штатних посад   – 5063,0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Чисельність – 4172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Укомплектованість – 82,0 %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Середній медперсонал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Штатних посад   – 8107,75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Чисельність – 7578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uk-UA" dirty="0" smtClean="0"/>
              <a:t>Укомплектованість – 94,0 %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uk-UA" dirty="0" smtClean="0"/>
          </a:p>
        </p:txBody>
      </p:sp>
      <p:graphicFrame>
        <p:nvGraphicFramePr>
          <p:cNvPr id="11" name="Содержимое 15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316413" cy="4492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125" name="AutoShape 2" descr="Медичний персонал: векторна графіка, зображення, Медичний персонал малюнки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uk-UA">
              <a:latin typeface="Calibri" pitchFamily="34" charset="0"/>
            </a:endParaRPr>
          </a:p>
        </p:txBody>
      </p:sp>
      <p:sp>
        <p:nvSpPr>
          <p:cNvPr id="5126" name="AutoShape 4" descr="Медичний персонал: векторна графіка, зображення, Медичний персонал малюнки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uk-UA">
              <a:latin typeface="Calibri" pitchFamily="34" charset="0"/>
            </a:endParaRPr>
          </a:p>
        </p:txBody>
      </p:sp>
      <p:sp>
        <p:nvSpPr>
          <p:cNvPr id="5127" name="AutoShape 6" descr="Медичний персонал: векторна графіка, зображення, Медичний персонал малюнки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uk-UA">
              <a:latin typeface="Calibri" pitchFamily="34" charset="0"/>
            </a:endParaRPr>
          </a:p>
        </p:txBody>
      </p:sp>
      <p:sp>
        <p:nvSpPr>
          <p:cNvPr id="5128" name="AutoShape 8" descr="Медичний персонал: векторна графіка, зображення, Медичний персонал малюнки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uk-UA">
              <a:latin typeface="Calibri" pitchFamily="34" charset="0"/>
            </a:endParaRPr>
          </a:p>
        </p:txBody>
      </p:sp>
      <p:sp>
        <p:nvSpPr>
          <p:cNvPr id="5129" name="AutoShape 10" descr="Медичний персонал: векторна графіка, зображення, Медичний персонал малюнки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uk-UA">
              <a:latin typeface="Calibri" pitchFamily="34" charset="0"/>
            </a:endParaRPr>
          </a:p>
        </p:txBody>
      </p:sp>
      <p:pic>
        <p:nvPicPr>
          <p:cNvPr id="5130" name="Picture 12" descr="Premium Vector | Medical staff. Doctors and nurses wearing a surgical face  mask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660650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Содержимое 1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435280" cy="4997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: скругленные углы 2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880" y="274638"/>
            <a:ext cx="5194920" cy="1143000"/>
          </a:xfrm>
          <a:prstGeom prst="roundRect">
            <a:avLst/>
          </a:prstGeom>
          <a:noFill/>
          <a:ln w="57150">
            <a:solidFill>
              <a:srgbClr val="7BAD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Госпітальна захворюваність </a:t>
            </a:r>
            <a:endParaRPr lang="uk-UA" dirty="0" smtClean="0"/>
          </a:p>
        </p:txBody>
      </p:sp>
      <p:sp>
        <p:nvSpPr>
          <p:cNvPr id="32770" name="AutoShape 2" descr="Лікування інфаркту міокарда у Програмі медичних гарантій | Український  Медичний Часопи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2772" name="AutoShape 4" descr="Лікування інфаркту міокарда у Програмі медичних гарантій | Український  Медичний Часопи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2774" name="AutoShape 6" descr="Лікування інфаркту міокарда у Програмі медичних гарантій | Український  Медичний Часопи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2776" name="AutoShape 8" descr="Причини та профілактика інфаркту міокарда (серцевого нападу) | Блог Daily  Med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2778" name="AutoShape 10" descr="Причини та профілактика інфаркту міокарда (серцевого нападу) | Блог Daily  Medica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2780" name="AutoShape 12" descr="Гострий інфаркт міокарда: дослідження COMPLETE | Український Медичний  Часопи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32782" name="AutoShape 14" descr="Гострий інфаркт міокарда: дослідження COMPLETE | Український Медичний  Часопи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2786" name="Picture 18" descr="Методична розробка &quot; Інфаркт міокарда 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3419872" cy="17785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2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9832" y="274638"/>
            <a:ext cx="5626968" cy="1143000"/>
          </a:xfrm>
          <a:prstGeom prst="roundRect">
            <a:avLst/>
          </a:prstGeom>
          <a:noFill/>
          <a:ln w="57150">
            <a:solidFill>
              <a:srgbClr val="7BAD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Госпітальна захворюваність </a:t>
            </a:r>
            <a:endParaRPr lang="uk-UA" dirty="0" smtClean="0"/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Содержимое 10"/>
          <p:cNvGraphicFramePr>
            <a:graphicFrameLocks noGrp="1"/>
          </p:cNvGraphicFramePr>
          <p:nvPr>
            <p:ph sz="half" idx="2"/>
          </p:nvPr>
        </p:nvGraphicFramePr>
        <p:xfrm>
          <a:off x="4427984" y="1484784"/>
          <a:ext cx="4320480" cy="2952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482" name="Picture 2" descr="Проблеми надання медичної допомоги хворим на гострий інфаркт міокарда в  Україні – НАМН Україн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987824" cy="1557668"/>
          </a:xfrm>
          <a:prstGeom prst="rect">
            <a:avLst/>
          </a:prstGeom>
          <a:noFill/>
        </p:spPr>
      </p:pic>
      <p:graphicFrame>
        <p:nvGraphicFramePr>
          <p:cNvPr id="12" name="Содержимое 10"/>
          <p:cNvGraphicFramePr>
            <a:graphicFrameLocks/>
          </p:cNvGraphicFramePr>
          <p:nvPr/>
        </p:nvGraphicFramePr>
        <p:xfrm>
          <a:off x="4788024" y="4077072"/>
          <a:ext cx="4038600" cy="2620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: скругленные углы 2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920" y="274638"/>
            <a:ext cx="4834880" cy="1143000"/>
          </a:xfrm>
          <a:prstGeom prst="roundRect">
            <a:avLst/>
          </a:prstGeom>
          <a:noFill/>
          <a:ln w="57150">
            <a:solidFill>
              <a:srgbClr val="7BAD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Захворюваність на туберкульоз </a:t>
            </a:r>
            <a:endParaRPr lang="uk-UA" dirty="0" smtClean="0"/>
          </a:p>
        </p:txBody>
      </p:sp>
      <p:pic>
        <p:nvPicPr>
          <p:cNvPr id="33794" name="Picture 2" descr="Туберкульоз – КНП &quot;Другий Черкаський міський Центр ПСМД&quot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491880" cy="15712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507288" cy="5069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: скругленные углы 2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856" y="116632"/>
            <a:ext cx="5482952" cy="1354162"/>
          </a:xfrm>
          <a:prstGeom prst="roundRect">
            <a:avLst/>
          </a:prstGeom>
          <a:noFill/>
          <a:ln w="57150">
            <a:solidFill>
              <a:srgbClr val="7BAD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3200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Захворюваність на бацилярний туберкульоз </a:t>
            </a:r>
            <a:endParaRPr lang="uk-UA" sz="3200" dirty="0" smtClean="0"/>
          </a:p>
        </p:txBody>
      </p:sp>
      <p:pic>
        <p:nvPicPr>
          <p:cNvPr id="1026" name="Picture 2" descr="ЩО ПОТРІБНО ЗНАТИ ПРО ТУБЕРКУЛЬОЗ - Департамент охорони здоров'я  Полтавської обласної державної адміністрації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004592" cy="16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435280" cy="4997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: скругленные углы 2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816" y="260648"/>
            <a:ext cx="5770984" cy="1224136"/>
          </a:xfrm>
          <a:prstGeom prst="roundRect">
            <a:avLst/>
          </a:prstGeom>
          <a:noFill/>
          <a:ln w="57150">
            <a:solidFill>
              <a:srgbClr val="7BAD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800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Захворюваність на злоякісні новоутворенн</a:t>
            </a:r>
            <a:r>
              <a:rPr lang="uk-UA" sz="3200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 </a:t>
            </a:r>
            <a:endParaRPr lang="uk-UA" sz="3200" dirty="0" smtClean="0"/>
          </a:p>
        </p:txBody>
      </p:sp>
      <p:pic>
        <p:nvPicPr>
          <p:cNvPr id="34818" name="Picture 2" descr="Консультація онколога у Львові • Ціни - Уросві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883276" cy="16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2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800" y="274638"/>
            <a:ext cx="5915000" cy="1143000"/>
          </a:xfrm>
          <a:prstGeom prst="roundRect">
            <a:avLst/>
          </a:prstGeom>
          <a:noFill/>
          <a:ln w="57150">
            <a:solidFill>
              <a:srgbClr val="7BAD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2800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Смертність від злоякісних новоутворень</a:t>
            </a:r>
            <a:r>
              <a:rPr lang="uk-UA" sz="3200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sz="3200" dirty="0" smtClean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Содержимое 8"/>
          <p:cNvGraphicFramePr>
            <a:graphicFrameLocks noGrp="1"/>
          </p:cNvGraphicFramePr>
          <p:nvPr>
            <p:ph sz="half" idx="2"/>
          </p:nvPr>
        </p:nvGraphicFramePr>
        <p:xfrm>
          <a:off x="4355976" y="1600200"/>
          <a:ext cx="4608512" cy="4997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 descr="Відділення онкології в Києві ➤ консультація лікаря онколога【Healthy&amp;Happy】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0"/>
            <a:ext cx="2699792" cy="16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2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800" y="274638"/>
            <a:ext cx="5915000" cy="1143000"/>
          </a:xfrm>
          <a:prstGeom prst="roundRect">
            <a:avLst/>
          </a:prstGeom>
          <a:noFill/>
          <a:ln w="57150">
            <a:solidFill>
              <a:srgbClr val="7BAD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4000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Інвалідність</a:t>
            </a:r>
            <a:r>
              <a:rPr lang="uk-UA" sz="2800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sz="3200" dirty="0" smtClean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682752" cy="5141167"/>
          </a:xfrm>
        </p:spPr>
        <p:txBody>
          <a:bodyPr/>
          <a:lstStyle/>
          <a:p>
            <a:pPr>
              <a:buNone/>
            </a:pPr>
            <a:r>
              <a:rPr lang="uk-UA" dirty="0" smtClean="0"/>
              <a:t>Первинна інвалідність</a:t>
            </a:r>
          </a:p>
          <a:p>
            <a:pPr>
              <a:buNone/>
            </a:pPr>
            <a:r>
              <a:rPr lang="uk-UA" dirty="0" smtClean="0"/>
              <a:t>2023 – 7570</a:t>
            </a:r>
          </a:p>
          <a:p>
            <a:pPr>
              <a:buNone/>
            </a:pPr>
            <a:r>
              <a:rPr lang="uk-UA" dirty="0" smtClean="0"/>
              <a:t>2024 – 7650</a:t>
            </a:r>
          </a:p>
          <a:p>
            <a:pPr>
              <a:buNone/>
            </a:pPr>
            <a:r>
              <a:rPr lang="uk-UA" dirty="0" smtClean="0"/>
              <a:t>в т.ч. працездатний вік</a:t>
            </a:r>
          </a:p>
          <a:p>
            <a:pPr>
              <a:buNone/>
            </a:pPr>
            <a:r>
              <a:rPr lang="uk-UA" dirty="0" smtClean="0"/>
              <a:t>2023 – 4767</a:t>
            </a:r>
          </a:p>
          <a:p>
            <a:pPr>
              <a:buNone/>
            </a:pPr>
            <a:r>
              <a:rPr lang="uk-UA" dirty="0" smtClean="0"/>
              <a:t>2024- 5012</a:t>
            </a:r>
            <a:endParaRPr lang="uk-UA" dirty="0"/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2"/>
          </p:nvPr>
        </p:nvGraphicFramePr>
        <p:xfrm>
          <a:off x="4139952" y="1556792"/>
          <a:ext cx="500404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6866" name="Picture 2" descr="Інвалідність — Вікіпеді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736304" cy="16287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</p:nvPr>
        </p:nvGraphicFramePr>
        <p:xfrm>
          <a:off x="251520" y="1600200"/>
          <a:ext cx="4244280" cy="485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244280" cy="4997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: скругленные углы 2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1840" y="116632"/>
            <a:ext cx="5832648" cy="1498178"/>
          </a:xfrm>
          <a:prstGeom prst="roundRect">
            <a:avLst/>
          </a:prstGeom>
          <a:noFill/>
          <a:ln w="57150">
            <a:solidFill>
              <a:srgbClr val="7BAD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3200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Інвалідність</a:t>
            </a:r>
            <a:br>
              <a:rPr lang="uk-UA" sz="3200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200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нозологічними формами </a:t>
            </a:r>
            <a:endParaRPr lang="uk-UA" sz="3200" dirty="0" smtClean="0"/>
          </a:p>
        </p:txBody>
      </p:sp>
      <p:pic>
        <p:nvPicPr>
          <p:cNvPr id="1026" name="Picture 2" descr="Інвалідність – це не вирок | Блоги БДМУ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880320" cy="1556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2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1840" y="274638"/>
            <a:ext cx="5554960" cy="1143000"/>
          </a:xfrm>
          <a:prstGeom prst="roundRect">
            <a:avLst/>
          </a:prstGeom>
          <a:noFill/>
          <a:ln w="57150">
            <a:solidFill>
              <a:srgbClr val="7BAD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4000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Інвалідність</a:t>
            </a:r>
            <a:r>
              <a:rPr lang="uk-UA" sz="2800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sz="3200" dirty="0" smtClean="0"/>
          </a:p>
        </p:txBody>
      </p:sp>
      <p:graphicFrame>
        <p:nvGraphicFramePr>
          <p:cNvPr id="17" name="Содержимое 16"/>
          <p:cNvGraphicFramePr>
            <a:graphicFrameLocks noGrp="1"/>
          </p:cNvGraphicFramePr>
          <p:nvPr>
            <p:ph sz="half" idx="1"/>
          </p:nvPr>
        </p:nvGraphicFramePr>
        <p:xfrm>
          <a:off x="457200" y="1600201"/>
          <a:ext cx="4038600" cy="3989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Содержимое 17"/>
          <p:cNvGraphicFramePr>
            <a:graphicFrameLocks noGrp="1"/>
          </p:cNvGraphicFramePr>
          <p:nvPr>
            <p:ph sz="half" idx="2"/>
          </p:nvPr>
        </p:nvGraphicFramePr>
        <p:xfrm>
          <a:off x="4648200" y="1600201"/>
          <a:ext cx="4038600" cy="4061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35842" name="Picture 2" descr="Інвалідність – не вирок” | Фонд соціального захисту осіб з інвалідністю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116633"/>
            <a:ext cx="2088231" cy="14401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Діти-інваліди :</a:t>
            </a:r>
          </a:p>
          <a:p>
            <a:pPr>
              <a:buNone/>
            </a:pPr>
            <a:r>
              <a:rPr lang="uk-UA" dirty="0" smtClean="0"/>
              <a:t>Всього 2023 – 5270</a:t>
            </a:r>
          </a:p>
          <a:p>
            <a:pPr>
              <a:buNone/>
            </a:pPr>
            <a:r>
              <a:rPr lang="uk-UA" dirty="0" smtClean="0"/>
              <a:t>              2024 – 5099</a:t>
            </a: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r>
              <a:rPr lang="uk-UA" dirty="0" smtClean="0"/>
              <a:t>Вперше 2023 – 593</a:t>
            </a:r>
          </a:p>
          <a:p>
            <a:pPr>
              <a:buNone/>
            </a:pPr>
            <a:r>
              <a:rPr lang="uk-UA" dirty="0" smtClean="0"/>
              <a:t>               2024  - 571</a:t>
            </a:r>
          </a:p>
          <a:p>
            <a:pPr>
              <a:buNone/>
            </a:pPr>
            <a:endParaRPr lang="uk-UA" dirty="0" smtClean="0"/>
          </a:p>
          <a:p>
            <a:pPr>
              <a:buNone/>
            </a:pPr>
            <a:endParaRPr lang="uk-UA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2"/>
          </p:nvPr>
        </p:nvGraphicFramePr>
        <p:xfrm>
          <a:off x="3995936" y="1600200"/>
          <a:ext cx="4968552" cy="4853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: скругленные углы 2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800" y="274638"/>
            <a:ext cx="5915000" cy="1143000"/>
          </a:xfrm>
          <a:prstGeom prst="roundRect">
            <a:avLst/>
          </a:prstGeom>
          <a:noFill/>
          <a:ln w="57150">
            <a:solidFill>
              <a:srgbClr val="7BAD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4000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Дитяча інвалідність</a:t>
            </a:r>
            <a:r>
              <a:rPr lang="uk-UA" sz="2800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sz="3200" dirty="0" smtClean="0"/>
          </a:p>
        </p:txBody>
      </p:sp>
      <p:pic>
        <p:nvPicPr>
          <p:cNvPr id="30722" name="Picture 2" descr="Інвалідність на інвалідному візку, Дитина сидить у інвалідному візку,  доросла дитина, мистецтво - дитина, книги Дитина png | PNGW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362309" cy="1556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57200" y="1628800"/>
          <a:ext cx="8507288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: скругленные углы 2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9832" y="274638"/>
            <a:ext cx="5626968" cy="1143000"/>
          </a:xfrm>
          <a:prstGeom prst="roundRect">
            <a:avLst/>
          </a:prstGeom>
          <a:noFill/>
          <a:ln w="57150">
            <a:solidFill>
              <a:srgbClr val="7BAD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4000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Пріоритети на майбутнє</a:t>
            </a:r>
            <a:r>
              <a:rPr lang="uk-UA" sz="2800" b="1" dirty="0" smtClean="0">
                <a:solidFill>
                  <a:srgbClr val="576D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uk-UA" sz="3200" dirty="0" smtClean="0"/>
          </a:p>
        </p:txBody>
      </p:sp>
      <p:pic>
        <p:nvPicPr>
          <p:cNvPr id="1026" name="Picture 2" descr="Якою буде медицина через 50 років?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2880320" cy="15954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Дякую за увагу. Красиві та щирі слова подяки за увагу в прозі та картинках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9547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470</Words>
  <Application>Microsoft Office PowerPoint</Application>
  <PresentationFormat>Экран (4:3)</PresentationFormat>
  <Paragraphs>96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Дитяча смертність на 1 тис. </vt:lpstr>
      <vt:lpstr>Мережа ЗОЗ</vt:lpstr>
      <vt:lpstr>Стаціонарна допомога</vt:lpstr>
      <vt:lpstr>Медичні кадри </vt:lpstr>
      <vt:lpstr>Госпітальна захворюваність </vt:lpstr>
      <vt:lpstr>Госпітальна захворюваність </vt:lpstr>
      <vt:lpstr>Захворюваність на туберкульоз </vt:lpstr>
      <vt:lpstr>Захворюваність на бацилярний туберкульоз </vt:lpstr>
      <vt:lpstr>Захворюваність на злоякісні новоутворення </vt:lpstr>
      <vt:lpstr>Смертність від злоякісних новоутворень </vt:lpstr>
      <vt:lpstr>Інвалідність </vt:lpstr>
      <vt:lpstr>Інвалідність за нозологічними формами </vt:lpstr>
      <vt:lpstr>Інвалідність </vt:lpstr>
      <vt:lpstr>Дитяча інвалідність </vt:lpstr>
      <vt:lpstr>Пріоритети на майбутнє 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iGor</dc:creator>
  <cp:lastModifiedBy>iGor</cp:lastModifiedBy>
  <cp:revision>52</cp:revision>
  <dcterms:created xsi:type="dcterms:W3CDTF">2025-03-11T06:44:55Z</dcterms:created>
  <dcterms:modified xsi:type="dcterms:W3CDTF">2025-03-13T12:01:08Z</dcterms:modified>
</cp:coreProperties>
</file>