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svg" ContentType="image/svg+xml"/>
  <Override PartName="/ppt/charts/style1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66" r:id="rId4"/>
    <p:sldId id="267" r:id="rId5"/>
    <p:sldId id="268" r:id="rId6"/>
    <p:sldId id="261" r:id="rId7"/>
    <p:sldId id="269" r:id="rId8"/>
    <p:sldId id="270" r:id="rId9"/>
    <p:sldId id="265" r:id="rId10"/>
    <p:sldId id="263" r:id="rId11"/>
    <p:sldId id="264" r:id="rId1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BADBF"/>
    <a:srgbClr val="576D9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</c:spPr>
    </c:floor>
    <c:sideWall>
      <c:spPr>
        <a:noFill/>
        <a:ln>
          <a:noFill/>
        </a:ln>
        <a:effectLst/>
      </c:spPr>
    </c:sideWall>
    <c:backWall>
      <c:spPr>
        <a:noFill/>
        <a:ln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1.0117952602532201E-2"/>
          <c:y val="2.769037130270614E-2"/>
          <c:w val="0.97619305269992451"/>
          <c:h val="0.9446192573945894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E3C-409C-9CD3-347761DD28F9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E3C-409C-9CD3-347761DD28F9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E3C-409C-9CD3-347761DD28F9}"/>
              </c:ext>
            </c:extLst>
          </c:dPt>
          <c:dPt>
            <c:idx val="3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E3C-409C-9CD3-347761DD28F9}"/>
              </c:ext>
            </c:extLst>
          </c:dPt>
          <c:dPt>
            <c:idx val="4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E3C-409C-9CD3-347761DD28F9}"/>
              </c:ext>
            </c:extLst>
          </c:dPt>
          <c:dPt>
            <c:idx val="5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E3C-409C-9CD3-347761DD28F9}"/>
              </c:ext>
            </c:extLst>
          </c:dPt>
          <c:dPt>
            <c:idx val="6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E3C-409C-9CD3-347761DD28F9}"/>
              </c:ext>
            </c:extLst>
          </c:dPt>
          <c:dPt>
            <c:idx val="7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1E3C-409C-9CD3-347761DD28F9}"/>
              </c:ext>
            </c:extLst>
          </c:dPt>
          <c:dLbls>
            <c:delete val="1"/>
          </c:dLbls>
          <c:cat>
            <c:strRef>
              <c:f>Лист1!$A$2:$A$9</c:f>
              <c:strCache>
                <c:ptCount val="8"/>
                <c:pt idx="0">
                  <c:v>Хвороби системи кровообігу</c:v>
                </c:pt>
                <c:pt idx="1">
                  <c:v>Хвороби органів дихання</c:v>
                </c:pt>
                <c:pt idx="2">
                  <c:v>Хвороби органів травлення</c:v>
                </c:pt>
                <c:pt idx="3">
                  <c:v>Хвороби кістоко-м'язової системи</c:v>
                </c:pt>
                <c:pt idx="4">
                  <c:v>Травми та отруєння</c:v>
                </c:pt>
                <c:pt idx="5">
                  <c:v>Новоутворення</c:v>
                </c:pt>
                <c:pt idx="6">
                  <c:v>Ендокринологічні захворювання</c:v>
                </c:pt>
                <c:pt idx="7">
                  <c:v>Інші хвороби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20.3</c:v>
                </c:pt>
                <c:pt idx="1">
                  <c:v>14.2</c:v>
                </c:pt>
                <c:pt idx="2">
                  <c:v>8.5</c:v>
                </c:pt>
                <c:pt idx="3">
                  <c:v>7.8</c:v>
                </c:pt>
                <c:pt idx="4">
                  <c:v>6.3</c:v>
                </c:pt>
                <c:pt idx="5">
                  <c:v>6.2</c:v>
                </c:pt>
                <c:pt idx="6" formatCode="0.0">
                  <c:v>2.2999999999999998</c:v>
                </c:pt>
                <c:pt idx="7" formatCode="0.0">
                  <c:v>34.4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1E3C-409C-9CD3-347761DD28F9}"/>
            </c:ext>
          </c:extLst>
        </c:ser>
        <c:dLbls>
          <c:showPercent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 lang="ru-RU"/>
      </a:pPr>
      <a:endParaRPr lang="uk-UA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style val="7"/>
  <c:chart>
    <c:autoTitleDeleted val="1"/>
    <c:plotArea>
      <c:layout>
        <c:manualLayout>
          <c:layoutTarget val="inner"/>
          <c:xMode val="edge"/>
          <c:yMode val="edge"/>
          <c:x val="7.8202509483513302E-2"/>
          <c:y val="2.9485094850948478E-2"/>
          <c:w val="0.91887948643128181"/>
          <c:h val="0.66935501355013627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Народжуваність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9525" cap="flat" cmpd="sng" algn="ctr">
              <a:solidFill>
                <a:schemeClr val="accent5">
                  <a:tint val="77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tint val="77000"/>
                  <a:lumMod val="75000"/>
                </a:schemeClr>
              </a:contourClr>
            </a:sp3d>
          </c:spPr>
          <c:dLbls>
            <c:dLbl>
              <c:idx val="0"/>
              <c:layout>
                <c:manualLayout>
                  <c:x val="-1.84367690735893E-2"/>
                  <c:y val="1.31330616746836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C30-4E0A-B71C-69102D8763B2}"/>
                </c:ext>
              </c:extLst>
            </c:dLbl>
            <c:dLbl>
              <c:idx val="1"/>
              <c:layout>
                <c:manualLayout>
                  <c:x val="-6.9350987128802416E-3"/>
                  <c:y val="2.431906614785990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ru-RU" sz="1400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30-4E0A-B71C-69102D8763B2}"/>
                </c:ext>
              </c:extLst>
            </c:dLbl>
            <c:dLbl>
              <c:idx val="2"/>
              <c:layout>
                <c:manualLayout>
                  <c:x val="-9.1332727884445106E-3"/>
                  <c:y val="1.16745699828420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ru-RU" sz="1600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C30-4E0A-B71C-69102D8763B2}"/>
                </c:ext>
              </c:extLst>
            </c:dLbl>
            <c:dLbl>
              <c:idx val="3"/>
              <c:layout>
                <c:manualLayout>
                  <c:x val="-9.7265387460883247E-3"/>
                  <c:y val="7.2957198443579334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C30-4E0A-B71C-69102D8763B2}"/>
                </c:ext>
              </c:extLst>
            </c:dLbl>
            <c:dLbl>
              <c:idx val="4"/>
              <c:layout>
                <c:manualLayout>
                  <c:x val="-5.8359232476529899E-3"/>
                  <c:y val="0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C30-4E0A-B71C-69102D8763B2}"/>
                </c:ext>
              </c:extLst>
            </c:dLbl>
            <c:dLbl>
              <c:idx val="5"/>
              <c:layout>
                <c:manualLayout>
                  <c:x val="-1.0402494895481803E-2"/>
                  <c:y val="0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C30-4E0A-B71C-69102D8763B2}"/>
                </c:ext>
              </c:extLst>
            </c:dLbl>
            <c:dLbl>
              <c:idx val="6"/>
              <c:layout>
                <c:manualLayout>
                  <c:x val="-1.2177697051259387E-2"/>
                  <c:y val="-2.9186424957105077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C30-4E0A-B71C-69102D8763B2}"/>
                </c:ext>
              </c:extLst>
            </c:dLbl>
            <c:dLbl>
              <c:idx val="7"/>
              <c:layout>
                <c:manualLayout>
                  <c:x val="-1.5222121314074319E-2"/>
                  <c:y val="0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C30-4E0A-B71C-69102D8763B2}"/>
                </c:ext>
              </c:extLst>
            </c:dLbl>
            <c:dLbl>
              <c:idx val="8"/>
              <c:layout>
                <c:manualLayout>
                  <c:x val="-1.7843373623158701E-2"/>
                  <c:y val="0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C30-4E0A-B71C-69102D8763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8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10.7</c:v>
                </c:pt>
                <c:pt idx="1">
                  <c:v>9.9</c:v>
                </c:pt>
                <c:pt idx="2">
                  <c:v>9.2000000000000011</c:v>
                </c:pt>
                <c:pt idx="3">
                  <c:v>8.5</c:v>
                </c:pt>
                <c:pt idx="4">
                  <c:v>7.8</c:v>
                </c:pt>
                <c:pt idx="5">
                  <c:v>7.8</c:v>
                </c:pt>
                <c:pt idx="6">
                  <c:v>7.2</c:v>
                </c:pt>
                <c:pt idx="7">
                  <c:v>5.8</c:v>
                </c:pt>
                <c:pt idx="8">
                  <c:v>5.2</c:v>
                </c:pt>
                <c:pt idx="9">
                  <c:v>4.5999999999999996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9C30-4E0A-B71C-69102D8763B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Смертність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 w="9525" cap="flat" cmpd="sng" algn="ctr">
              <a:solidFill>
                <a:schemeClr val="accent5">
                  <a:shade val="76000"/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5">
                  <a:shade val="76000"/>
                  <a:lumMod val="75000"/>
                </a:schemeClr>
              </a:contourClr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2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Лист1!$C$2:$C$11</c:f>
              <c:numCache>
                <c:formatCode>General</c:formatCode>
                <c:ptCount val="10"/>
                <c:pt idx="0">
                  <c:v>15.2</c:v>
                </c:pt>
                <c:pt idx="1">
                  <c:v>14.9</c:v>
                </c:pt>
                <c:pt idx="2">
                  <c:v>14.8</c:v>
                </c:pt>
                <c:pt idx="3">
                  <c:v>15</c:v>
                </c:pt>
                <c:pt idx="4">
                  <c:v>14.7</c:v>
                </c:pt>
                <c:pt idx="5">
                  <c:v>15.8</c:v>
                </c:pt>
                <c:pt idx="6">
                  <c:v>16.399999999999999</c:v>
                </c:pt>
                <c:pt idx="7">
                  <c:v>14</c:v>
                </c:pt>
                <c:pt idx="8">
                  <c:v>13</c:v>
                </c:pt>
                <c:pt idx="9">
                  <c:v>12.8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9C30-4E0A-B71C-69102D8763B2}"/>
            </c:ext>
          </c:extLst>
        </c:ser>
        <c:dLbls>
          <c:showVal val="1"/>
        </c:dLbls>
        <c:gapWidth val="65"/>
        <c:axId val="174308736"/>
        <c:axId val="174314624"/>
      </c:barChart>
      <c:catAx>
        <c:axId val="17430873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8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74314624"/>
        <c:crosses val="autoZero"/>
        <c:auto val="1"/>
        <c:lblAlgn val="ctr"/>
        <c:lblOffset val="100"/>
      </c:catAx>
      <c:valAx>
        <c:axId val="17431462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2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17430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5053010407547912E-2"/>
          <c:y val="0.90471544715447183"/>
          <c:w val="0.71743993774924597"/>
          <c:h val="7.3387533875338917E-2"/>
        </c:manualLayout>
      </c:layout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2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lang="ru-RU"/>
      </a:pPr>
      <a:endParaRPr lang="uk-UA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autoTitleDeleted val="1"/>
    <c:plotArea>
      <c:layout>
        <c:manualLayout>
          <c:layoutTarget val="inner"/>
          <c:xMode val="edge"/>
          <c:yMode val="edge"/>
          <c:x val="0.42590512654946938"/>
          <c:y val="0.28155029852151991"/>
          <c:w val="0.45498581263584853"/>
          <c:h val="0.59864902927997421"/>
        </c:manualLayout>
      </c:layout>
      <c:barChart>
        <c:barDir val="bar"/>
        <c:grouping val="clustered"/>
        <c:ser>
          <c:idx val="0"/>
          <c:order val="0"/>
          <c:tx>
            <c:strRef>
              <c:f>Аркуш1!$B$1</c:f>
              <c:strCache>
                <c:ptCount val="1"/>
                <c:pt idx="0">
                  <c:v>к-сть команд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Аркуш1!$A$2:$A$13</c:f>
              <c:strCache>
                <c:ptCount val="12"/>
                <c:pt idx="0">
                  <c:v>ТОКПНЛ</c:v>
                </c:pt>
                <c:pt idx="1">
                  <c:v>ТОКЛ</c:v>
                </c:pt>
                <c:pt idx="2">
                  <c:v>ТОКОД</c:v>
                </c:pt>
                <c:pt idx="3">
                  <c:v>ТРФМЦ</c:v>
                </c:pt>
                <c:pt idx="4">
                  <c:v>ТМКЛШД</c:v>
                </c:pt>
                <c:pt idx="5">
                  <c:v>ТКМЛ №2</c:v>
                </c:pt>
                <c:pt idx="6">
                  <c:v>Козівська ЦРЛ</c:v>
                </c:pt>
                <c:pt idx="7">
                  <c:v>Теребовлянська МЛ</c:v>
                </c:pt>
                <c:pt idx="8">
                  <c:v>Заліщицька МЛ</c:v>
                </c:pt>
                <c:pt idx="9">
                  <c:v>Чортківська ЦМЛ</c:v>
                </c:pt>
                <c:pt idx="10">
                  <c:v>Кременецька ОЛ</c:v>
                </c:pt>
                <c:pt idx="11">
                  <c:v>Збаразька ЦМЛ</c:v>
                </c:pt>
              </c:strCache>
            </c:strRef>
          </c:cat>
          <c:val>
            <c:numRef>
              <c:f>Аркуш1!$B$2:$B$13</c:f>
              <c:numCache>
                <c:formatCode>General</c:formatCode>
                <c:ptCount val="12"/>
                <c:pt idx="0">
                  <c:v>4</c:v>
                </c:pt>
                <c:pt idx="1">
                  <c:v>8</c:v>
                </c:pt>
                <c:pt idx="2">
                  <c:v>3</c:v>
                </c:pt>
                <c:pt idx="3">
                  <c:v>3</c:v>
                </c:pt>
                <c:pt idx="4">
                  <c:v>6</c:v>
                </c:pt>
                <c:pt idx="5">
                  <c:v>4</c:v>
                </c:pt>
                <c:pt idx="6">
                  <c:v>6</c:v>
                </c:pt>
                <c:pt idx="7">
                  <c:v>4</c:v>
                </c:pt>
                <c:pt idx="8">
                  <c:v>7</c:v>
                </c:pt>
                <c:pt idx="9">
                  <c:v>6</c:v>
                </c:pt>
                <c:pt idx="10">
                  <c:v>3</c:v>
                </c:pt>
                <c:pt idx="1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D5F-4223-B9AA-6D7E4CD7BD10}"/>
            </c:ext>
          </c:extLst>
        </c:ser>
        <c:dLbls>
          <c:showVal val="1"/>
        </c:dLbls>
        <c:gapWidth val="182"/>
        <c:axId val="176926080"/>
        <c:axId val="176817280"/>
      </c:barChart>
      <c:catAx>
        <c:axId val="176926080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76817280"/>
        <c:crosses val="autoZero"/>
        <c:auto val="1"/>
        <c:lblAlgn val="ctr"/>
        <c:lblOffset val="100"/>
      </c:catAx>
      <c:valAx>
        <c:axId val="17681728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crossAx val="17692608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5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5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5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5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C70CFD-1EEC-4DF5-B6E3-F6B4CBF47CFB}" type="datetimeFigureOut">
              <a:rPr lang="uk-UA" smtClean="0"/>
              <a:pPr/>
              <a:t>28.02.2025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B0315-3887-4CE3-9641-EF8570288DFF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512566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реконструкція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будівлі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поліклінічного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корпусу КНП «ТОКЛ» ТОР (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66 </a:t>
            </a:r>
            <a:r>
              <a:rPr 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млн.грн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завершення будівництва спального</a:t>
            </a:r>
          </a:p>
          <a:p>
            <a:pPr algn="just"/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корпусу для учасників АТО </a:t>
            </a:r>
            <a:r>
              <a:rPr lang="uk-UA" sz="1200" dirty="0" err="1">
                <a:latin typeface="Arial" panose="020B0604020202020204" pitchFamily="34" charset="0"/>
                <a:cs typeface="Arial" panose="020B0604020202020204" pitchFamily="34" charset="0"/>
              </a:rPr>
              <a:t>Більче-Золотецької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 обласної фізіотерапевтичної лікарні реабілітації (</a:t>
            </a:r>
            <a:r>
              <a:rPr lang="uk-UA" sz="1200" b="1" dirty="0">
                <a:latin typeface="Arial" panose="020B0604020202020204" pitchFamily="34" charset="0"/>
                <a:cs typeface="Arial" panose="020B0604020202020204" pitchFamily="34" charset="0"/>
              </a:rPr>
              <a:t>43 </a:t>
            </a:r>
            <a:r>
              <a:rPr lang="uk-UA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млн.грн</a:t>
            </a:r>
            <a:r>
              <a:rPr lang="uk-UA" sz="12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реконструкція приміщень Теребовлянської </a:t>
            </a:r>
          </a:p>
          <a:p>
            <a:pPr algn="just"/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міської лікарні під улаштування реабілітаційного центру (</a:t>
            </a:r>
            <a:r>
              <a:rPr lang="uk-UA" sz="1200" b="1" dirty="0">
                <a:latin typeface="Arial" panose="020B0604020202020204" pitchFamily="34" charset="0"/>
                <a:cs typeface="Arial" panose="020B0604020202020204" pitchFamily="34" charset="0"/>
              </a:rPr>
              <a:t>115 </a:t>
            </a:r>
            <a:r>
              <a:rPr lang="uk-UA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млн.грн</a:t>
            </a:r>
            <a:r>
              <a:rPr lang="uk-UA" sz="12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реконструкція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добудовою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головного </a:t>
            </a:r>
          </a:p>
          <a:p>
            <a:pPr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корпусу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Тернопільська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комунальна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міська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лікарня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№2 (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38,5 </a:t>
            </a:r>
            <a:r>
              <a:rPr 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млн.грн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B0315-3887-4CE3-9641-EF8570288DFF}" type="slidenum">
              <a:rPr lang="uk-UA" smtClean="0"/>
              <a:pPr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713406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5F8177-4F5D-1EB3-6DED-78927C61C2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xmlns="" id="{D1D40D1E-3EC5-B4E2-CC47-CB7A36EAE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41E20002-749C-B441-102D-C223B4834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F45C-3BE7-4E5D-8F2D-F572531BC6E7}" type="datetimeFigureOut">
              <a:rPr lang="uk-UA" smtClean="0"/>
              <a:pPr/>
              <a:t>28.02.2025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ADB2E37F-B5CE-F08D-F7CB-96CB2974F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908B97B1-9841-AE90-0599-EFE92122A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FD07-5E59-4A7A-A4DF-2B358797C99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372703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77B4D38-2B27-7941-4AFB-904425757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3661897E-3639-2305-80C2-74E3207725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49EED415-4CDC-FAC1-BACE-4E5CBA89F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F45C-3BE7-4E5D-8F2D-F572531BC6E7}" type="datetimeFigureOut">
              <a:rPr lang="uk-UA" smtClean="0"/>
              <a:pPr/>
              <a:t>28.02.2025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349C1BC9-FE2D-CBEE-D068-BB2E58F16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9E225B56-4ABF-879B-3800-3AD25ACF2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FD07-5E59-4A7A-A4DF-2B358797C99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762822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CD65C7-3076-1510-36AC-83B2680FC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0C73F24B-B423-668E-9440-B65348953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65E1B50B-3513-9B8A-76F9-1AA12C83E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F45C-3BE7-4E5D-8F2D-F572531BC6E7}" type="datetimeFigureOut">
              <a:rPr lang="uk-UA" smtClean="0"/>
              <a:pPr/>
              <a:t>28.02.2025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2877433C-C7DE-8E73-3EAF-25362CC84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35F235F0-6D83-534F-DF20-26BEA098D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FD07-5E59-4A7A-A4DF-2B358797C99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69776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9ED5DC5-C126-54A8-9D37-80344948C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7DD743AA-4829-692E-D942-2A67B0014F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xmlns="" id="{08C6725B-94CB-86C3-8E03-C8A2EA79F3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xmlns="" id="{5A22A640-5BA8-DF8E-D2AD-3FC74E818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F45C-3BE7-4E5D-8F2D-F572531BC6E7}" type="datetimeFigureOut">
              <a:rPr lang="uk-UA" smtClean="0"/>
              <a:pPr/>
              <a:t>28.02.2025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xmlns="" id="{3615AF33-A106-1D6A-C4DB-D8396C8F7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xmlns="" id="{96720DFB-E42D-29CE-F477-7540A53F6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FD07-5E59-4A7A-A4DF-2B358797C99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287490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F986F44-C7BE-94C2-4A44-47CADCFF5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6596166D-5331-0A08-7EEC-BC8414608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xmlns="" id="{D30F193A-07CD-54C4-1666-F1383753B3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xmlns="" id="{D9F56DEB-4677-82CD-29B6-946139E474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xmlns="" id="{54CF7A0A-AC27-318F-4D6B-59A90FDE9F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xmlns="" id="{B60084C5-BC3C-D2F6-23E6-47686D375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F45C-3BE7-4E5D-8F2D-F572531BC6E7}" type="datetimeFigureOut">
              <a:rPr lang="uk-UA" smtClean="0"/>
              <a:pPr/>
              <a:t>28.02.2025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xmlns="" id="{413A6761-DC7C-0674-D9AE-396D99717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xmlns="" id="{1EC84301-4E21-4916-EB24-1DFD69E2A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FD07-5E59-4A7A-A4DF-2B358797C99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601795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E137B31-C123-D088-62A2-1B8D6523D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xmlns="" id="{5F8D1A9C-DAAD-189D-F60F-98E04C536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F45C-3BE7-4E5D-8F2D-F572531BC6E7}" type="datetimeFigureOut">
              <a:rPr lang="uk-UA" smtClean="0"/>
              <a:pPr/>
              <a:t>28.02.2025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xmlns="" id="{F05B5F4B-C72C-DC60-59D1-CD7156B9A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xmlns="" id="{1E4125BC-614B-A29B-1836-5B69BBAC5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FD07-5E59-4A7A-A4DF-2B358797C99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862748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xmlns="" id="{4D542A4E-9FF4-B5EE-40F3-998166C2B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F45C-3BE7-4E5D-8F2D-F572531BC6E7}" type="datetimeFigureOut">
              <a:rPr lang="uk-UA" smtClean="0"/>
              <a:pPr/>
              <a:t>28.02.2025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xmlns="" id="{6CE35781-523F-E4C8-7A24-9CED6D917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842677F2-0E2C-425A-4A01-E4D8D934B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FD07-5E59-4A7A-A4DF-2B358797C99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838291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CA7F16-7CB4-D43D-4087-1BFF224AC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0D87DD25-2F1C-25B3-EE5C-AA850BF3E1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xmlns="" id="{790A3780-2836-6F20-73D5-DCB77E6B5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xmlns="" id="{56916E14-6C7D-A43B-797E-4B858BBF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F45C-3BE7-4E5D-8F2D-F572531BC6E7}" type="datetimeFigureOut">
              <a:rPr lang="uk-UA" smtClean="0"/>
              <a:pPr/>
              <a:t>28.02.2025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xmlns="" id="{3C652A8B-DF17-2BE9-F37B-261D23D7C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xmlns="" id="{E1B8687D-B4B7-877B-D377-DC35B73C2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FD07-5E59-4A7A-A4DF-2B358797C99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595602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9F2683F-A39E-75C8-3825-0BFF61083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xmlns="" id="{7A8E169B-8619-D9C3-806D-D4C496C97C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xmlns="" id="{3DF1373B-D886-C33C-339A-777274321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xmlns="" id="{A1F8B96F-7098-DBEA-D0BF-1B92B377C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F45C-3BE7-4E5D-8F2D-F572531BC6E7}" type="datetimeFigureOut">
              <a:rPr lang="uk-UA" smtClean="0"/>
              <a:pPr/>
              <a:t>28.02.2025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xmlns="" id="{F7857EBB-3E47-AE2A-1409-0D2340F6C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xmlns="" id="{38F1127A-77B4-91EE-0E12-AE2CDA321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FD07-5E59-4A7A-A4DF-2B358797C99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263708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84F94E3-E417-4DDA-0D58-054D2B44B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xmlns="" id="{1BF50874-B5CD-94A7-927D-81E721FD86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3F72DEE7-2236-2B3F-922F-A1D83BC39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F45C-3BE7-4E5D-8F2D-F572531BC6E7}" type="datetimeFigureOut">
              <a:rPr lang="uk-UA" smtClean="0"/>
              <a:pPr/>
              <a:t>28.02.2025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19391C78-670D-8C5B-B9FA-91F8D850D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EAAFEE7F-17C7-8AC9-DCBE-F5F60A1F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FD07-5E59-4A7A-A4DF-2B358797C99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25701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xmlns="" id="{680C879D-D304-B06D-19B5-A9568A3494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xmlns="" id="{11E1E06C-5C09-1B93-71A3-CD71554495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AC137997-5C1E-2519-9F8D-7A057E4F3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BF45C-3BE7-4E5D-8F2D-F572531BC6E7}" type="datetimeFigureOut">
              <a:rPr lang="uk-UA" smtClean="0"/>
              <a:pPr/>
              <a:t>28.02.2025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44537A4B-6A84-51E6-088A-3EA193C93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A63E0686-DF46-6955-39F2-4EC880169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FD07-5E59-4A7A-A4DF-2B358797C99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257715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xmlns="" id="{4AFBD293-4B06-3214-E8DB-170708A2D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B785B263-1155-688B-F4C5-64704E8813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85E5F6CF-A246-5E51-5652-F00612FCF6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6BF45C-3BE7-4E5D-8F2D-F572531BC6E7}" type="datetimeFigureOut">
              <a:rPr lang="uk-UA" smtClean="0"/>
              <a:pPr/>
              <a:t>28.02.2025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BE1CFB45-DCC4-71C7-5555-543017E00B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7F4CDCFB-73B2-9FF8-4A4E-ABA8513E37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99FD07-5E59-4A7A-A4DF-2B358797C997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696006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png"/><Relationship Id="rId3" Type="http://schemas.openxmlformats.org/officeDocument/2006/relationships/image" Target="../media/image3.jpeg"/><Relationship Id="rId7" Type="http://schemas.openxmlformats.org/officeDocument/2006/relationships/image" Target="../media/image7.svg"/><Relationship Id="rId12" Type="http://schemas.openxmlformats.org/officeDocument/2006/relationships/image" Target="../media/image11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image" Target="../media/image5.svg"/><Relationship Id="rId15" Type="http://schemas.openxmlformats.org/officeDocument/2006/relationships/image" Target="../media/image10.png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image" Target="../media/image20.emf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sv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6CDD10-0EE3-CFC5-F99F-FE5FD44F5E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xmlns="" id="{F4EC5472-2559-D718-E94D-D3486BF92A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7" name="Рисунок 6" descr="Зображення, що містить тканина, одежа, білий&#10;&#10;Автоматично згенерований опис">
            <a:extLst>
              <a:ext uri="{FF2B5EF4-FFF2-40B4-BE49-F238E27FC236}">
                <a16:creationId xmlns:a16="http://schemas.microsoft.com/office/drawing/2014/main" xmlns="" id="{735E69D5-C8DC-8542-662B-F46BFD5839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Групувати 10">
            <a:extLst>
              <a:ext uri="{FF2B5EF4-FFF2-40B4-BE49-F238E27FC236}">
                <a16:creationId xmlns:a16="http://schemas.microsoft.com/office/drawing/2014/main" xmlns="" id="{CE24B343-4342-889B-EC1D-F6FF7590043D}"/>
              </a:ext>
            </a:extLst>
          </p:cNvPr>
          <p:cNvGrpSpPr/>
          <p:nvPr/>
        </p:nvGrpSpPr>
        <p:grpSpPr>
          <a:xfrm>
            <a:off x="0" y="49820"/>
            <a:ext cx="4262283" cy="1248038"/>
            <a:chOff x="0" y="63499"/>
            <a:chExt cx="7949381" cy="2417901"/>
          </a:xfrm>
        </p:grpSpPr>
        <p:pic>
          <p:nvPicPr>
            <p:cNvPr id="9" name="Рисунок 8" descr="Зображення, що містить символ, Шрифт, емблема, логотип&#10;&#10;Автоматично згенерований опис">
              <a:extLst>
                <a:ext uri="{FF2B5EF4-FFF2-40B4-BE49-F238E27FC236}">
                  <a16:creationId xmlns:a16="http://schemas.microsoft.com/office/drawing/2014/main" xmlns="" id="{6BECAA51-6F42-CC36-1CB5-AEDD397E7B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63499"/>
              <a:ext cx="2117728" cy="211772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11836F26-608B-125C-6FC6-C38E8321E6FC}"/>
                </a:ext>
              </a:extLst>
            </p:cNvPr>
            <p:cNvSpPr txBox="1"/>
            <p:nvPr/>
          </p:nvSpPr>
          <p:spPr>
            <a:xfrm>
              <a:off x="2227007" y="191727"/>
              <a:ext cx="5722374" cy="2289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2000" b="1" dirty="0">
                  <a:solidFill>
                    <a:srgbClr val="576D96"/>
                  </a:solidFill>
                  <a:latin typeface="Exo 2 Medium" panose="00000600000000000000" pitchFamily="2" charset="-52"/>
                </a:rPr>
                <a:t>ТЕРНОПІЛЬСЬКА ОБЛАСНА ВІЙСЬКОВА АДМІНІСТРАЦІЯ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59EFB6D-05FD-4290-B6C0-A5E1EA4AB5F5}"/>
              </a:ext>
            </a:extLst>
          </p:cNvPr>
          <p:cNvSpPr txBox="1"/>
          <p:nvPr/>
        </p:nvSpPr>
        <p:spPr>
          <a:xfrm>
            <a:off x="735684" y="2167551"/>
            <a:ext cx="1072063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4400" b="1" dirty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Підсумки роботи галузі охорони здоров’я області у 2024 році та пріоритетні напрямки на 2025 рік</a:t>
            </a:r>
            <a:endParaRPr lang="uk-UA" sz="4400" dirty="0"/>
          </a:p>
        </p:txBody>
      </p:sp>
    </p:spTree>
    <p:extLst>
      <p:ext uri="{BB962C8B-B14F-4D97-AF65-F5344CB8AC3E}">
        <p14:creationId xmlns:p14="http://schemas.microsoft.com/office/powerpoint/2010/main" xmlns="" val="2187848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увати 10">
            <a:extLst>
              <a:ext uri="{FF2B5EF4-FFF2-40B4-BE49-F238E27FC236}">
                <a16:creationId xmlns:a16="http://schemas.microsoft.com/office/drawing/2014/main" xmlns="" id="{CE24B343-4342-889B-EC1D-F6FF7590043D}"/>
              </a:ext>
            </a:extLst>
          </p:cNvPr>
          <p:cNvGrpSpPr/>
          <p:nvPr/>
        </p:nvGrpSpPr>
        <p:grpSpPr>
          <a:xfrm>
            <a:off x="0" y="49820"/>
            <a:ext cx="4262283" cy="1248038"/>
            <a:chOff x="0" y="63499"/>
            <a:chExt cx="7949381" cy="2417901"/>
          </a:xfrm>
        </p:grpSpPr>
        <p:pic>
          <p:nvPicPr>
            <p:cNvPr id="9" name="Рисунок 8" descr="Зображення, що містить символ, Шрифт, емблема, логотип&#10;&#10;Автоматично згенерований опис">
              <a:extLst>
                <a:ext uri="{FF2B5EF4-FFF2-40B4-BE49-F238E27FC236}">
                  <a16:creationId xmlns:a16="http://schemas.microsoft.com/office/drawing/2014/main" xmlns="" id="{6BECAA51-6F42-CC36-1CB5-AEDD397E7B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63499"/>
              <a:ext cx="2117728" cy="211772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11836F26-608B-125C-6FC6-C38E8321E6FC}"/>
                </a:ext>
              </a:extLst>
            </p:cNvPr>
            <p:cNvSpPr txBox="1"/>
            <p:nvPr/>
          </p:nvSpPr>
          <p:spPr>
            <a:xfrm>
              <a:off x="2227007" y="191727"/>
              <a:ext cx="5722374" cy="2289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2000" b="1" dirty="0">
                  <a:solidFill>
                    <a:srgbClr val="576D96"/>
                  </a:solidFill>
                  <a:latin typeface="Exo 2 Medium" panose="00000600000000000000" pitchFamily="2" charset="-52"/>
                </a:rPr>
                <a:t>ТЕРНОПІЛЬСЬКА ОБЛАСНА ВІЙСЬКОВА АДМІНІСТРАЦІЯ</a:t>
              </a:r>
            </a:p>
          </p:txBody>
        </p:sp>
      </p:grpSp>
      <p:grpSp>
        <p:nvGrpSpPr>
          <p:cNvPr id="15" name="Группа 1">
            <a:extLst>
              <a:ext uri="{FF2B5EF4-FFF2-40B4-BE49-F238E27FC236}">
                <a16:creationId xmlns:a16="http://schemas.microsoft.com/office/drawing/2014/main" xmlns="" id="{51E85239-0163-44E4-B423-F63FB3BE93DD}"/>
              </a:ext>
            </a:extLst>
          </p:cNvPr>
          <p:cNvGrpSpPr/>
          <p:nvPr/>
        </p:nvGrpSpPr>
        <p:grpSpPr>
          <a:xfrm>
            <a:off x="1" y="1255734"/>
            <a:ext cx="3322320" cy="5195866"/>
            <a:chOff x="330258" y="-13364"/>
            <a:chExt cx="4332645" cy="6775940"/>
          </a:xfrm>
        </p:grpSpPr>
        <p:grpSp>
          <p:nvGrpSpPr>
            <p:cNvPr id="16" name="Группа 2">
              <a:extLst>
                <a:ext uri="{FF2B5EF4-FFF2-40B4-BE49-F238E27FC236}">
                  <a16:creationId xmlns:a16="http://schemas.microsoft.com/office/drawing/2014/main" xmlns="" id="{04820D08-83DB-4484-A907-1B7F592F33DA}"/>
                </a:ext>
              </a:extLst>
            </p:cNvPr>
            <p:cNvGrpSpPr/>
            <p:nvPr/>
          </p:nvGrpSpPr>
          <p:grpSpPr>
            <a:xfrm>
              <a:off x="330258" y="-13364"/>
              <a:ext cx="4332645" cy="6775940"/>
              <a:chOff x="330258" y="-13364"/>
              <a:chExt cx="4332645" cy="6775940"/>
            </a:xfrm>
          </p:grpSpPr>
          <p:pic>
            <p:nvPicPr>
              <p:cNvPr id="19" name="Рисунок 18" descr="Изображение выглядит как карта">
                <a:extLst>
                  <a:ext uri="{FF2B5EF4-FFF2-40B4-BE49-F238E27FC236}">
                    <a16:creationId xmlns:a16="http://schemas.microsoft.com/office/drawing/2014/main" xmlns="" id="{7FFC3291-0B2F-4D5C-8594-E84AE33461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330258" y="-13364"/>
                <a:ext cx="4332645" cy="6775940"/>
              </a:xfrm>
              <a:prstGeom prst="rect">
                <a:avLst/>
              </a:prstGeom>
            </p:spPr>
          </p:pic>
          <p:pic>
            <p:nvPicPr>
              <p:cNvPr id="20" name="Рисунок 7">
                <a:extLst>
                  <a:ext uri="{FF2B5EF4-FFF2-40B4-BE49-F238E27FC236}">
                    <a16:creationId xmlns:a16="http://schemas.microsoft.com/office/drawing/2014/main" xmlns="" id="{7C675A76-E6E0-4BA9-9702-2D8EAFFB1A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1423415" y="3471106"/>
                <a:ext cx="131494" cy="159387"/>
              </a:xfrm>
              <a:prstGeom prst="rect">
                <a:avLst/>
              </a:prstGeom>
            </p:spPr>
          </p:pic>
          <p:pic>
            <p:nvPicPr>
              <p:cNvPr id="21" name="Рисунок 8">
                <a:extLst>
                  <a:ext uri="{FF2B5EF4-FFF2-40B4-BE49-F238E27FC236}">
                    <a16:creationId xmlns:a16="http://schemas.microsoft.com/office/drawing/2014/main" xmlns="" id="{5BC01CD9-01A8-4218-B41E-1C8E6E04E5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/>
              </a:stretch>
            </p:blipFill>
            <p:spPr>
              <a:xfrm>
                <a:off x="2332733" y="2461576"/>
                <a:ext cx="236527" cy="236527"/>
              </a:xfrm>
              <a:prstGeom prst="rect">
                <a:avLst/>
              </a:prstGeom>
            </p:spPr>
          </p:pic>
          <p:pic>
            <p:nvPicPr>
              <p:cNvPr id="22" name="Рисунок 9">
                <a:extLst>
                  <a:ext uri="{FF2B5EF4-FFF2-40B4-BE49-F238E27FC236}">
                    <a16:creationId xmlns:a16="http://schemas.microsoft.com/office/drawing/2014/main" xmlns="" id="{C6DF9A8E-01DD-456E-841E-D0DCD82B0F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  <a:ext uri="{96DAC541-7B7A-43D3-8B79-37D633B846F1}">
                    <asvg:svgBlip xmlns:asvg="http://schemas.microsoft.com/office/drawing/2016/SVG/main" xmlns="" r:embed="rId9"/>
                  </a:ext>
                </a:extLst>
              </a:blip>
              <a:stretch>
                <a:fillRect/>
              </a:stretch>
            </p:blipFill>
            <p:spPr>
              <a:xfrm>
                <a:off x="2763998" y="3425051"/>
                <a:ext cx="242947" cy="242947"/>
              </a:xfrm>
              <a:prstGeom prst="rect">
                <a:avLst/>
              </a:prstGeom>
            </p:spPr>
          </p:pic>
          <p:pic>
            <p:nvPicPr>
              <p:cNvPr id="23" name="Рисунок 10">
                <a:extLst>
                  <a:ext uri="{FF2B5EF4-FFF2-40B4-BE49-F238E27FC236}">
                    <a16:creationId xmlns:a16="http://schemas.microsoft.com/office/drawing/2014/main" xmlns="" id="{B7263C80-C0D5-4C9A-AC1F-C8E5C274F3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  <a:ext uri="{96DAC541-7B7A-43D3-8B79-37D633B846F1}">
                    <asvg:svgBlip xmlns:asvg="http://schemas.microsoft.com/office/drawing/2016/SVG/main" xmlns="" r:embed="rId9"/>
                  </a:ext>
                </a:extLst>
              </a:blip>
              <a:stretch>
                <a:fillRect/>
              </a:stretch>
            </p:blipFill>
            <p:spPr>
              <a:xfrm>
                <a:off x="1529563" y="2555721"/>
                <a:ext cx="236527" cy="236527"/>
              </a:xfrm>
              <a:prstGeom prst="rect">
                <a:avLst/>
              </a:prstGeom>
            </p:spPr>
          </p:pic>
          <p:pic>
            <p:nvPicPr>
              <p:cNvPr id="24" name="Рисунок 11">
                <a:extLst>
                  <a:ext uri="{FF2B5EF4-FFF2-40B4-BE49-F238E27FC236}">
                    <a16:creationId xmlns:a16="http://schemas.microsoft.com/office/drawing/2014/main" xmlns="" id="{6158C1D0-4F3D-42F4-A167-75BCAFF159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1119351" y="2686809"/>
                <a:ext cx="131494" cy="159387"/>
              </a:xfrm>
              <a:prstGeom prst="rect">
                <a:avLst/>
              </a:prstGeom>
            </p:spPr>
          </p:pic>
          <p:pic>
            <p:nvPicPr>
              <p:cNvPr id="25" name="Рисунок 13">
                <a:extLst>
                  <a:ext uri="{FF2B5EF4-FFF2-40B4-BE49-F238E27FC236}">
                    <a16:creationId xmlns:a16="http://schemas.microsoft.com/office/drawing/2014/main" xmlns="" id="{7A8049AC-2B94-45AF-A0C9-E85FCE68E5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3583901" y="2593009"/>
                <a:ext cx="131494" cy="159387"/>
              </a:xfrm>
              <a:prstGeom prst="rect">
                <a:avLst/>
              </a:prstGeom>
            </p:spPr>
          </p:pic>
          <p:pic>
            <p:nvPicPr>
              <p:cNvPr id="26" name="Рисунок 14">
                <a:extLst>
                  <a:ext uri="{FF2B5EF4-FFF2-40B4-BE49-F238E27FC236}">
                    <a16:creationId xmlns:a16="http://schemas.microsoft.com/office/drawing/2014/main" xmlns="" id="{06752A2E-6AD7-440E-B7B9-A1334D8BD7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3180676" y="2139253"/>
                <a:ext cx="131494" cy="159387"/>
              </a:xfrm>
              <a:prstGeom prst="rect">
                <a:avLst/>
              </a:prstGeom>
            </p:spPr>
          </p:pic>
          <p:pic>
            <p:nvPicPr>
              <p:cNvPr id="27" name="Рисунок 15">
                <a:extLst>
                  <a:ext uri="{FF2B5EF4-FFF2-40B4-BE49-F238E27FC236}">
                    <a16:creationId xmlns:a16="http://schemas.microsoft.com/office/drawing/2014/main" xmlns="" id="{92C71391-594C-47C2-AB5D-44F99F8435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1615717" y="1853115"/>
                <a:ext cx="131494" cy="159387"/>
              </a:xfrm>
              <a:prstGeom prst="rect">
                <a:avLst/>
              </a:prstGeom>
            </p:spPr>
          </p:pic>
          <p:pic>
            <p:nvPicPr>
              <p:cNvPr id="28" name="Рисунок 16">
                <a:extLst>
                  <a:ext uri="{FF2B5EF4-FFF2-40B4-BE49-F238E27FC236}">
                    <a16:creationId xmlns:a16="http://schemas.microsoft.com/office/drawing/2014/main" xmlns="" id="{47BAC585-FD6F-4449-84DF-C736C19B6E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  <a:ext uri="{96DAC541-7B7A-43D3-8B79-37D633B846F1}">
                    <asvg:svgBlip xmlns:asvg="http://schemas.microsoft.com/office/drawing/2016/SVG/main" xmlns="" r:embed="rId9"/>
                  </a:ext>
                </a:extLst>
              </a:blip>
              <a:stretch>
                <a:fillRect/>
              </a:stretch>
            </p:blipFill>
            <p:spPr>
              <a:xfrm>
                <a:off x="2505860" y="5446965"/>
                <a:ext cx="242947" cy="242947"/>
              </a:xfrm>
              <a:prstGeom prst="rect">
                <a:avLst/>
              </a:prstGeom>
            </p:spPr>
          </p:pic>
          <p:pic>
            <p:nvPicPr>
              <p:cNvPr id="29" name="Рисунок 17">
                <a:extLst>
                  <a:ext uri="{FF2B5EF4-FFF2-40B4-BE49-F238E27FC236}">
                    <a16:creationId xmlns:a16="http://schemas.microsoft.com/office/drawing/2014/main" xmlns="" id="{6B18224C-0487-42C0-A0DE-1F5A1A80EA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  <a:ext uri="{96DAC541-7B7A-43D3-8B79-37D633B846F1}">
                    <asvg:svgBlip xmlns:asvg="http://schemas.microsoft.com/office/drawing/2016/SVG/main" xmlns="" r:embed="rId9"/>
                  </a:ext>
                </a:extLst>
              </a:blip>
              <a:stretch>
                <a:fillRect/>
              </a:stretch>
            </p:blipFill>
            <p:spPr>
              <a:xfrm>
                <a:off x="3003476" y="4336754"/>
                <a:ext cx="242947" cy="242947"/>
              </a:xfrm>
              <a:prstGeom prst="rect">
                <a:avLst/>
              </a:prstGeom>
            </p:spPr>
          </p:pic>
          <p:pic>
            <p:nvPicPr>
              <p:cNvPr id="30" name="Рисунок 18">
                <a:extLst>
                  <a:ext uri="{FF2B5EF4-FFF2-40B4-BE49-F238E27FC236}">
                    <a16:creationId xmlns:a16="http://schemas.microsoft.com/office/drawing/2014/main" xmlns="" id="{FCC3922A-B5E1-430E-B323-A04734B562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1347214" y="4027503"/>
                <a:ext cx="131494" cy="159387"/>
              </a:xfrm>
              <a:prstGeom prst="rect">
                <a:avLst/>
              </a:prstGeom>
            </p:spPr>
          </p:pic>
          <p:pic>
            <p:nvPicPr>
              <p:cNvPr id="31" name="Рисунок 19">
                <a:extLst>
                  <a:ext uri="{FF2B5EF4-FFF2-40B4-BE49-F238E27FC236}">
                    <a16:creationId xmlns:a16="http://schemas.microsoft.com/office/drawing/2014/main" xmlns="" id="{AB9F4B1C-69DC-459F-B164-2EECACA858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1747211" y="4250524"/>
                <a:ext cx="131494" cy="159387"/>
              </a:xfrm>
              <a:prstGeom prst="rect">
                <a:avLst/>
              </a:prstGeom>
            </p:spPr>
          </p:pic>
          <p:pic>
            <p:nvPicPr>
              <p:cNvPr id="32" name="Рисунок 20">
                <a:extLst>
                  <a:ext uri="{FF2B5EF4-FFF2-40B4-BE49-F238E27FC236}">
                    <a16:creationId xmlns:a16="http://schemas.microsoft.com/office/drawing/2014/main" xmlns="" id="{C3906A71-DE7C-4605-98CD-B1741240A4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3728934" y="4002800"/>
                <a:ext cx="131494" cy="159387"/>
              </a:xfrm>
              <a:prstGeom prst="rect">
                <a:avLst/>
              </a:prstGeom>
            </p:spPr>
          </p:pic>
          <p:pic>
            <p:nvPicPr>
              <p:cNvPr id="33" name="Рисунок 21">
                <a:extLst>
                  <a:ext uri="{FF2B5EF4-FFF2-40B4-BE49-F238E27FC236}">
                    <a16:creationId xmlns:a16="http://schemas.microsoft.com/office/drawing/2014/main" xmlns="" id="{0075EFF5-19DA-4893-B969-CE5CD6CEAD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3288147" y="5330265"/>
                <a:ext cx="131494" cy="159387"/>
              </a:xfrm>
              <a:prstGeom prst="rect">
                <a:avLst/>
              </a:prstGeom>
            </p:spPr>
          </p:pic>
          <p:pic>
            <p:nvPicPr>
              <p:cNvPr id="34" name="Рисунок 22">
                <a:extLst>
                  <a:ext uri="{FF2B5EF4-FFF2-40B4-BE49-F238E27FC236}">
                    <a16:creationId xmlns:a16="http://schemas.microsoft.com/office/drawing/2014/main" xmlns="" id="{84282CC7-DADA-47D1-9205-D280C51631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  <a:ext uri="{96DAC541-7B7A-43D3-8B79-37D633B846F1}">
                    <asvg:svgBlip xmlns:asvg="http://schemas.microsoft.com/office/drawing/2016/SVG/main" xmlns="" r:embed="rId9"/>
                  </a:ext>
                </a:extLst>
              </a:blip>
              <a:stretch>
                <a:fillRect/>
              </a:stretch>
            </p:blipFill>
            <p:spPr>
              <a:xfrm>
                <a:off x="3320940" y="385828"/>
                <a:ext cx="236527" cy="236527"/>
              </a:xfrm>
              <a:prstGeom prst="rect">
                <a:avLst/>
              </a:prstGeom>
            </p:spPr>
          </p:pic>
          <p:pic>
            <p:nvPicPr>
              <p:cNvPr id="35" name="Рисунок 23">
                <a:extLst>
                  <a:ext uri="{FF2B5EF4-FFF2-40B4-BE49-F238E27FC236}">
                    <a16:creationId xmlns:a16="http://schemas.microsoft.com/office/drawing/2014/main" xmlns="" id="{4B03DE3F-27B0-4BAA-A213-C2D43506BC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3737953" y="1744020"/>
                <a:ext cx="131494" cy="159387"/>
              </a:xfrm>
              <a:prstGeom prst="rect">
                <a:avLst/>
              </a:prstGeom>
            </p:spPr>
          </p:pic>
          <p:pic>
            <p:nvPicPr>
              <p:cNvPr id="36" name="Рисунок 24">
                <a:extLst>
                  <a:ext uri="{FF2B5EF4-FFF2-40B4-BE49-F238E27FC236}">
                    <a16:creationId xmlns:a16="http://schemas.microsoft.com/office/drawing/2014/main" xmlns="" id="{59B7EF57-E2DB-4943-9266-2A9D72A0E7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3779089" y="436227"/>
                <a:ext cx="131494" cy="159387"/>
              </a:xfrm>
              <a:prstGeom prst="rect">
                <a:avLst/>
              </a:prstGeom>
            </p:spPr>
          </p:pic>
        </p:grpSp>
        <p:pic>
          <p:nvPicPr>
            <p:cNvPr id="17" name="Рисунок 3">
              <a:extLst>
                <a:ext uri="{FF2B5EF4-FFF2-40B4-BE49-F238E27FC236}">
                  <a16:creationId xmlns:a16="http://schemas.microsoft.com/office/drawing/2014/main" xmlns="" id="{6859D73D-C7D2-4E39-93F8-8DEA13B9E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p:blipFill>
          <p:spPr>
            <a:xfrm>
              <a:off x="2523754" y="2637486"/>
              <a:ext cx="313903" cy="294284"/>
            </a:xfrm>
            <a:prstGeom prst="rect">
              <a:avLst/>
            </a:prstGeom>
          </p:spPr>
        </p:pic>
        <p:pic>
          <p:nvPicPr>
            <p:cNvPr id="18" name="Рисунок 5">
              <a:extLst>
                <a:ext uri="{FF2B5EF4-FFF2-40B4-BE49-F238E27FC236}">
                  <a16:creationId xmlns:a16="http://schemas.microsoft.com/office/drawing/2014/main" xmlns="" id="{D2317F96-5F92-45A2-B860-863F40EAA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2656005" y="2258503"/>
              <a:ext cx="457221" cy="300639"/>
            </a:xfrm>
            <a:prstGeom prst="rect">
              <a:avLst/>
            </a:prstGeom>
          </p:spPr>
        </p:pic>
      </p:grpSp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DF593C9A-23C6-49DD-8AD2-DEF9764CEC1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1651" y="6152111"/>
            <a:ext cx="530208" cy="424166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E2FCB152-7C66-49F4-A202-950C32667A74}"/>
              </a:ext>
            </a:extLst>
          </p:cNvPr>
          <p:cNvSpPr txBox="1"/>
          <p:nvPr/>
        </p:nvSpPr>
        <p:spPr>
          <a:xfrm>
            <a:off x="48298" y="5476318"/>
            <a:ext cx="1694956" cy="610376"/>
          </a:xfrm>
          <a:prstGeom prst="roundRect">
            <a:avLst>
              <a:gd name="adj" fmla="val 24726"/>
            </a:avLst>
          </a:prstGeom>
          <a:solidFill>
            <a:schemeClr val="accent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uk-UA" sz="2800" b="1" dirty="0">
                <a:solidFill>
                  <a:schemeClr val="bg1"/>
                </a:solidFill>
              </a:rPr>
              <a:t>1 01</a:t>
            </a:r>
            <a:r>
              <a:rPr lang="ru-RU" altLang="uk-UA" sz="2800" b="1" dirty="0">
                <a:solidFill>
                  <a:schemeClr val="bg1"/>
                </a:solidFill>
              </a:rPr>
              <a:t>8</a:t>
            </a:r>
            <a:r>
              <a:rPr lang="uk-UA" sz="2800" b="1" dirty="0">
                <a:solidFill>
                  <a:schemeClr val="bg1"/>
                </a:solidFill>
              </a:rPr>
              <a:t> </a:t>
            </a:r>
            <a:r>
              <a:rPr lang="ru-RU" altLang="uk-UA" sz="2800" b="1" dirty="0">
                <a:solidFill>
                  <a:schemeClr val="bg1"/>
                </a:solidFill>
              </a:rPr>
              <a:t>402</a:t>
            </a:r>
            <a:endParaRPr lang="uk-UA" sz="2800" b="1" dirty="0">
              <a:solidFill>
                <a:schemeClr val="bg1"/>
              </a:solidFill>
            </a:endParaRPr>
          </a:p>
        </p:txBody>
      </p:sp>
      <p:sp>
        <p:nvSpPr>
          <p:cNvPr id="39" name="Прямоугольник: скругленные углы 50">
            <a:extLst>
              <a:ext uri="{FF2B5EF4-FFF2-40B4-BE49-F238E27FC236}">
                <a16:creationId xmlns:a16="http://schemas.microsoft.com/office/drawing/2014/main" xmlns="" id="{E18A36C1-0EBA-4A2F-B70B-28305CEE354E}"/>
              </a:ext>
            </a:extLst>
          </p:cNvPr>
          <p:cNvSpPr/>
          <p:nvPr/>
        </p:nvSpPr>
        <p:spPr>
          <a:xfrm>
            <a:off x="-51566" y="1828189"/>
            <a:ext cx="1668277" cy="50390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>
                <a:solidFill>
                  <a:schemeClr val="tx1"/>
                </a:solidFill>
              </a:rPr>
              <a:t>територіальних громад</a:t>
            </a:r>
          </a:p>
        </p:txBody>
      </p:sp>
      <p:sp>
        <p:nvSpPr>
          <p:cNvPr id="40" name="Прямоугольник: скругленные углы 52">
            <a:extLst>
              <a:ext uri="{FF2B5EF4-FFF2-40B4-BE49-F238E27FC236}">
                <a16:creationId xmlns:a16="http://schemas.microsoft.com/office/drawing/2014/main" xmlns="" id="{F359A144-EDB4-4D10-AB6D-0FE2C27DBB90}"/>
              </a:ext>
            </a:extLst>
          </p:cNvPr>
          <p:cNvSpPr/>
          <p:nvPr/>
        </p:nvSpPr>
        <p:spPr>
          <a:xfrm>
            <a:off x="320341" y="1375449"/>
            <a:ext cx="965199" cy="466165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chemeClr val="bg1"/>
                </a:solidFill>
              </a:rPr>
              <a:t>55</a:t>
            </a:r>
          </a:p>
        </p:txBody>
      </p:sp>
      <p:grpSp>
        <p:nvGrpSpPr>
          <p:cNvPr id="41" name="Группа 69">
            <a:extLst>
              <a:ext uri="{FF2B5EF4-FFF2-40B4-BE49-F238E27FC236}">
                <a16:creationId xmlns:a16="http://schemas.microsoft.com/office/drawing/2014/main" xmlns="" id="{A23B4812-039A-4BCF-9EAF-FDCE38E588CD}"/>
              </a:ext>
            </a:extLst>
          </p:cNvPr>
          <p:cNvGrpSpPr/>
          <p:nvPr/>
        </p:nvGrpSpPr>
        <p:grpSpPr>
          <a:xfrm>
            <a:off x="1750042" y="1187541"/>
            <a:ext cx="9941986" cy="5419341"/>
            <a:chOff x="3954578" y="56873"/>
            <a:chExt cx="8259724" cy="7955575"/>
          </a:xfrm>
        </p:grpSpPr>
        <p:sp>
          <p:nvSpPr>
            <p:cNvPr id="42" name="Объект 7">
              <a:extLst>
                <a:ext uri="{FF2B5EF4-FFF2-40B4-BE49-F238E27FC236}">
                  <a16:creationId xmlns:a16="http://schemas.microsoft.com/office/drawing/2014/main" xmlns="" id="{C8D2C11A-A664-48F7-83F4-5BB2F3FA57FA}"/>
                </a:ext>
              </a:extLst>
            </p:cNvPr>
            <p:cNvSpPr txBox="1"/>
            <p:nvPr/>
          </p:nvSpPr>
          <p:spPr>
            <a:xfrm>
              <a:off x="3954578" y="56873"/>
              <a:ext cx="6270643" cy="160722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t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uk-UA" sz="3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Надкластерні</a:t>
              </a:r>
              <a:r>
                <a:rPr lang="uk-UA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uk-UA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заклади</a:t>
              </a:r>
              <a:endParaRPr lang="uk-UA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Объект 7">
              <a:extLst>
                <a:ext uri="{FF2B5EF4-FFF2-40B4-BE49-F238E27FC236}">
                  <a16:creationId xmlns:a16="http://schemas.microsoft.com/office/drawing/2014/main" xmlns="" id="{B736AFC8-4FB8-4C3A-A52A-DA84D2293180}"/>
                </a:ext>
              </a:extLst>
            </p:cNvPr>
            <p:cNvSpPr txBox="1"/>
            <p:nvPr/>
          </p:nvSpPr>
          <p:spPr>
            <a:xfrm>
              <a:off x="5137709" y="1892055"/>
              <a:ext cx="4259457" cy="74846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t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uk-UA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Кластерні заклади</a:t>
              </a:r>
              <a:endParaRPr lang="uk-UA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Объект 7">
              <a:extLst>
                <a:ext uri="{FF2B5EF4-FFF2-40B4-BE49-F238E27FC236}">
                  <a16:creationId xmlns:a16="http://schemas.microsoft.com/office/drawing/2014/main" xmlns="" id="{8F31EA8A-F74D-48F4-A90E-AC5B8C06A28C}"/>
                </a:ext>
              </a:extLst>
            </p:cNvPr>
            <p:cNvSpPr txBox="1"/>
            <p:nvPr/>
          </p:nvSpPr>
          <p:spPr>
            <a:xfrm>
              <a:off x="5137709" y="1004114"/>
              <a:ext cx="4109972" cy="10303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t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uk-UA" sz="3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Надкластерні</a:t>
              </a:r>
              <a:r>
                <a:rPr lang="en-US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uk-UA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центри</a:t>
              </a:r>
              <a:endParaRPr lang="uk-UA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Объект 7">
              <a:extLst>
                <a:ext uri="{FF2B5EF4-FFF2-40B4-BE49-F238E27FC236}">
                  <a16:creationId xmlns:a16="http://schemas.microsoft.com/office/drawing/2014/main" xmlns="" id="{9B1128F8-B297-4AF9-9B45-AA06465CF2AE}"/>
                </a:ext>
              </a:extLst>
            </p:cNvPr>
            <p:cNvSpPr txBox="1"/>
            <p:nvPr/>
          </p:nvSpPr>
          <p:spPr>
            <a:xfrm>
              <a:off x="5186266" y="2760359"/>
              <a:ext cx="4211306" cy="56151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t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uk-UA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Загальні лікарні</a:t>
              </a:r>
              <a:endParaRPr lang="uk-UA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Объект 7">
              <a:extLst>
                <a:ext uri="{FF2B5EF4-FFF2-40B4-BE49-F238E27FC236}">
                  <a16:creationId xmlns:a16="http://schemas.microsoft.com/office/drawing/2014/main" xmlns="" id="{8A383445-8D2E-4767-AE95-FAE441B5E69F}"/>
                </a:ext>
              </a:extLst>
            </p:cNvPr>
            <p:cNvSpPr txBox="1"/>
            <p:nvPr/>
          </p:nvSpPr>
          <p:spPr>
            <a:xfrm>
              <a:off x="5137709" y="3609070"/>
              <a:ext cx="2682763" cy="109004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t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uk-UA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Надавачі ПМД</a:t>
              </a:r>
              <a:endParaRPr lang="uk-UA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Объект 7">
              <a:extLst>
                <a:ext uri="{FF2B5EF4-FFF2-40B4-BE49-F238E27FC236}">
                  <a16:creationId xmlns:a16="http://schemas.microsoft.com/office/drawing/2014/main" xmlns="" id="{6681FC41-C28D-427D-8ACD-6CFAA3F7BB41}"/>
                </a:ext>
              </a:extLst>
            </p:cNvPr>
            <p:cNvSpPr txBox="1"/>
            <p:nvPr/>
          </p:nvSpPr>
          <p:spPr>
            <a:xfrm>
              <a:off x="5137709" y="4495771"/>
              <a:ext cx="2676852" cy="80011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t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uk-UA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Центр Е(Ш)МД</a:t>
              </a:r>
              <a:endParaRPr lang="uk-UA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Прямокутник 19">
              <a:extLst>
                <a:ext uri="{FF2B5EF4-FFF2-40B4-BE49-F238E27FC236}">
                  <a16:creationId xmlns:a16="http://schemas.microsoft.com/office/drawing/2014/main" xmlns="" id="{A36F8FA6-CE0C-4791-AAA3-AB0FA22685FC}"/>
                </a:ext>
              </a:extLst>
            </p:cNvPr>
            <p:cNvSpPr/>
            <p:nvPr/>
          </p:nvSpPr>
          <p:spPr>
            <a:xfrm>
              <a:off x="5215086" y="804101"/>
              <a:ext cx="6954612" cy="144363"/>
            </a:xfrm>
            <a:prstGeom prst="rect">
              <a:avLst/>
            </a:prstGeom>
            <a:solidFill>
              <a:srgbClr val="679AAB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3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Прямокутник 20">
              <a:extLst>
                <a:ext uri="{FF2B5EF4-FFF2-40B4-BE49-F238E27FC236}">
                  <a16:creationId xmlns:a16="http://schemas.microsoft.com/office/drawing/2014/main" xmlns="" id="{CED168C4-3DE8-48D0-9B5F-B0D261B03037}"/>
                </a:ext>
              </a:extLst>
            </p:cNvPr>
            <p:cNvSpPr/>
            <p:nvPr/>
          </p:nvSpPr>
          <p:spPr>
            <a:xfrm>
              <a:off x="5175900" y="1758083"/>
              <a:ext cx="6999216" cy="144363"/>
            </a:xfrm>
            <a:prstGeom prst="rect">
              <a:avLst/>
            </a:prstGeom>
            <a:solidFill>
              <a:srgbClr val="679AAB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Прямокутник 21">
              <a:extLst>
                <a:ext uri="{FF2B5EF4-FFF2-40B4-BE49-F238E27FC236}">
                  <a16:creationId xmlns:a16="http://schemas.microsoft.com/office/drawing/2014/main" xmlns="" id="{9C344B71-2729-4FBC-BAAC-EE9764C602E7}"/>
                </a:ext>
              </a:extLst>
            </p:cNvPr>
            <p:cNvSpPr/>
            <p:nvPr/>
          </p:nvSpPr>
          <p:spPr>
            <a:xfrm>
              <a:off x="5215086" y="2610668"/>
              <a:ext cx="6954612" cy="144363"/>
            </a:xfrm>
            <a:prstGeom prst="rect">
              <a:avLst/>
            </a:prstGeom>
            <a:solidFill>
              <a:srgbClr val="679AAB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3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Прямокутник 22">
              <a:extLst>
                <a:ext uri="{FF2B5EF4-FFF2-40B4-BE49-F238E27FC236}">
                  <a16:creationId xmlns:a16="http://schemas.microsoft.com/office/drawing/2014/main" xmlns="" id="{8482EF61-47FB-41D7-B92C-66FE00CC7FCC}"/>
                </a:ext>
              </a:extLst>
            </p:cNvPr>
            <p:cNvSpPr/>
            <p:nvPr/>
          </p:nvSpPr>
          <p:spPr>
            <a:xfrm>
              <a:off x="5192784" y="3491147"/>
              <a:ext cx="6976914" cy="107755"/>
            </a:xfrm>
            <a:prstGeom prst="rect">
              <a:avLst/>
            </a:prstGeom>
            <a:solidFill>
              <a:srgbClr val="679AAB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Прямокутник 23">
              <a:extLst>
                <a:ext uri="{FF2B5EF4-FFF2-40B4-BE49-F238E27FC236}">
                  <a16:creationId xmlns:a16="http://schemas.microsoft.com/office/drawing/2014/main" xmlns="" id="{A7E20247-8BEA-42B7-A4D6-7CC7029F085E}"/>
                </a:ext>
              </a:extLst>
            </p:cNvPr>
            <p:cNvSpPr/>
            <p:nvPr/>
          </p:nvSpPr>
          <p:spPr>
            <a:xfrm>
              <a:off x="5215086" y="4381505"/>
              <a:ext cx="6999216" cy="118401"/>
            </a:xfrm>
            <a:prstGeom prst="rect">
              <a:avLst/>
            </a:prstGeom>
            <a:solidFill>
              <a:srgbClr val="679AAB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Объект 7">
              <a:extLst>
                <a:ext uri="{FF2B5EF4-FFF2-40B4-BE49-F238E27FC236}">
                  <a16:creationId xmlns:a16="http://schemas.microsoft.com/office/drawing/2014/main" xmlns="" id="{E3DA1763-1B6B-4BE3-BFB4-C97FFB63E4C4}"/>
                </a:ext>
              </a:extLst>
            </p:cNvPr>
            <p:cNvSpPr txBox="1"/>
            <p:nvPr/>
          </p:nvSpPr>
          <p:spPr>
            <a:xfrm>
              <a:off x="5137709" y="5433481"/>
              <a:ext cx="6681873" cy="80011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t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uk-UA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ЗОЗ поза мережею</a:t>
              </a:r>
              <a:endParaRPr lang="uk-UA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Прямокутник 23">
              <a:extLst>
                <a:ext uri="{FF2B5EF4-FFF2-40B4-BE49-F238E27FC236}">
                  <a16:creationId xmlns:a16="http://schemas.microsoft.com/office/drawing/2014/main" xmlns="" id="{DC584DD5-7631-46E9-B074-0F3425EB48DB}"/>
                </a:ext>
              </a:extLst>
            </p:cNvPr>
            <p:cNvSpPr/>
            <p:nvPr/>
          </p:nvSpPr>
          <p:spPr>
            <a:xfrm>
              <a:off x="5215086" y="5287021"/>
              <a:ext cx="6999216" cy="144363"/>
            </a:xfrm>
            <a:prstGeom prst="rect">
              <a:avLst/>
            </a:prstGeom>
            <a:solidFill>
              <a:srgbClr val="679AAB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Прямокутник 23">
              <a:extLst>
                <a:ext uri="{FF2B5EF4-FFF2-40B4-BE49-F238E27FC236}">
                  <a16:creationId xmlns:a16="http://schemas.microsoft.com/office/drawing/2014/main" xmlns="" id="{E49C23C7-5013-42B1-AF20-DD9409124E88}"/>
                </a:ext>
              </a:extLst>
            </p:cNvPr>
            <p:cNvSpPr/>
            <p:nvPr/>
          </p:nvSpPr>
          <p:spPr>
            <a:xfrm>
              <a:off x="5215086" y="6119694"/>
              <a:ext cx="6999216" cy="144363"/>
            </a:xfrm>
            <a:prstGeom prst="rect">
              <a:avLst/>
            </a:prstGeom>
            <a:solidFill>
              <a:srgbClr val="679AAB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Объект 7">
              <a:extLst>
                <a:ext uri="{FF2B5EF4-FFF2-40B4-BE49-F238E27FC236}">
                  <a16:creationId xmlns:a16="http://schemas.microsoft.com/office/drawing/2014/main" xmlns="" id="{E60488C0-5314-486C-850B-6FBC01312C21}"/>
                </a:ext>
              </a:extLst>
            </p:cNvPr>
            <p:cNvSpPr txBox="1"/>
            <p:nvPr/>
          </p:nvSpPr>
          <p:spPr>
            <a:xfrm>
              <a:off x="5201929" y="6266599"/>
              <a:ext cx="7009500" cy="80011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t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uk-UA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ВСЬОГО</a:t>
              </a:r>
              <a:endParaRPr lang="uk-UA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Объект 7">
              <a:extLst>
                <a:ext uri="{FF2B5EF4-FFF2-40B4-BE49-F238E27FC236}">
                  <a16:creationId xmlns:a16="http://schemas.microsoft.com/office/drawing/2014/main" xmlns="" id="{2011FE71-C065-4661-91AF-CE95CF73EE78}"/>
                </a:ext>
              </a:extLst>
            </p:cNvPr>
            <p:cNvSpPr txBox="1"/>
            <p:nvPr/>
          </p:nvSpPr>
          <p:spPr>
            <a:xfrm>
              <a:off x="5199263" y="7212337"/>
              <a:ext cx="1593174" cy="80011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t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uk-UA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обласні</a:t>
              </a:r>
            </a:p>
          </p:txBody>
        </p:sp>
        <p:sp>
          <p:nvSpPr>
            <p:cNvPr id="75" name="Объект 7">
              <a:extLst>
                <a:ext uri="{FF2B5EF4-FFF2-40B4-BE49-F238E27FC236}">
                  <a16:creationId xmlns:a16="http://schemas.microsoft.com/office/drawing/2014/main" xmlns="" id="{4AF9CCE2-4420-466C-B14A-6A6D23184645}"/>
                </a:ext>
              </a:extLst>
            </p:cNvPr>
            <p:cNvSpPr txBox="1"/>
            <p:nvPr/>
          </p:nvSpPr>
          <p:spPr>
            <a:xfrm>
              <a:off x="7654507" y="7212337"/>
              <a:ext cx="1593174" cy="80011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t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uk-UA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громад</a:t>
              </a:r>
            </a:p>
          </p:txBody>
        </p:sp>
        <p:sp>
          <p:nvSpPr>
            <p:cNvPr id="76" name="Объект 7">
              <a:extLst>
                <a:ext uri="{FF2B5EF4-FFF2-40B4-BE49-F238E27FC236}">
                  <a16:creationId xmlns:a16="http://schemas.microsoft.com/office/drawing/2014/main" xmlns="" id="{9E319CE2-F5BC-4515-A10A-B9BF2F211B19}"/>
                </a:ext>
              </a:extLst>
            </p:cNvPr>
            <p:cNvSpPr txBox="1"/>
            <p:nvPr/>
          </p:nvSpPr>
          <p:spPr>
            <a:xfrm>
              <a:off x="9863051" y="7212337"/>
              <a:ext cx="986215" cy="80011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t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uk-UA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ради</a:t>
              </a:r>
            </a:p>
          </p:txBody>
        </p:sp>
        <p:sp>
          <p:nvSpPr>
            <p:cNvPr id="78" name="Прямокутник 23">
              <a:extLst>
                <a:ext uri="{FF2B5EF4-FFF2-40B4-BE49-F238E27FC236}">
                  <a16:creationId xmlns:a16="http://schemas.microsoft.com/office/drawing/2014/main" xmlns="" id="{E754CC30-3184-4326-AF35-33D0FD4E48C6}"/>
                </a:ext>
              </a:extLst>
            </p:cNvPr>
            <p:cNvSpPr/>
            <p:nvPr/>
          </p:nvSpPr>
          <p:spPr>
            <a:xfrm>
              <a:off x="5215086" y="7064002"/>
              <a:ext cx="6999216" cy="144363"/>
            </a:xfrm>
            <a:prstGeom prst="rect">
              <a:avLst/>
            </a:prstGeom>
            <a:solidFill>
              <a:srgbClr val="679AAB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Группа 29">
            <a:extLst>
              <a:ext uri="{FF2B5EF4-FFF2-40B4-BE49-F238E27FC236}">
                <a16:creationId xmlns:a16="http://schemas.microsoft.com/office/drawing/2014/main" xmlns="" id="{5701837E-646C-4AFB-81C8-73C1A8A60719}"/>
              </a:ext>
            </a:extLst>
          </p:cNvPr>
          <p:cNvGrpSpPr/>
          <p:nvPr/>
        </p:nvGrpSpPr>
        <p:grpSpPr>
          <a:xfrm>
            <a:off x="10256191" y="1188631"/>
            <a:ext cx="865505" cy="4735830"/>
            <a:chOff x="16139" y="1748"/>
            <a:chExt cx="1363" cy="7458"/>
          </a:xfrm>
        </p:grpSpPr>
        <p:sp>
          <p:nvSpPr>
            <p:cNvPr id="60" name="Прямоугольник: скругленные углы 80">
              <a:extLst>
                <a:ext uri="{FF2B5EF4-FFF2-40B4-BE49-F238E27FC236}">
                  <a16:creationId xmlns:a16="http://schemas.microsoft.com/office/drawing/2014/main" xmlns="" id="{8A054588-EA70-4F54-B62A-2089156647A2}"/>
                </a:ext>
              </a:extLst>
            </p:cNvPr>
            <p:cNvSpPr/>
            <p:nvPr/>
          </p:nvSpPr>
          <p:spPr>
            <a:xfrm>
              <a:off x="16146" y="1748"/>
              <a:ext cx="1347" cy="755"/>
            </a:xfrm>
            <a:prstGeom prst="roundRec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200" b="1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61" name="Прямоугольник: скругленные углы 81">
              <a:extLst>
                <a:ext uri="{FF2B5EF4-FFF2-40B4-BE49-F238E27FC236}">
                  <a16:creationId xmlns:a16="http://schemas.microsoft.com/office/drawing/2014/main" xmlns="" id="{C2C7C281-7697-4E37-AB2D-0FB6409EDFD2}"/>
                </a:ext>
              </a:extLst>
            </p:cNvPr>
            <p:cNvSpPr/>
            <p:nvPr/>
          </p:nvSpPr>
          <p:spPr>
            <a:xfrm>
              <a:off x="16139" y="2738"/>
              <a:ext cx="1347" cy="755"/>
            </a:xfrm>
            <a:prstGeom prst="roundRec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2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62" name="Прямоугольник: скругленные углы 82">
              <a:extLst>
                <a:ext uri="{FF2B5EF4-FFF2-40B4-BE49-F238E27FC236}">
                  <a16:creationId xmlns:a16="http://schemas.microsoft.com/office/drawing/2014/main" xmlns="" id="{B071146C-15AA-4BCB-B5E1-A54344309348}"/>
                </a:ext>
              </a:extLst>
            </p:cNvPr>
            <p:cNvSpPr/>
            <p:nvPr/>
          </p:nvSpPr>
          <p:spPr>
            <a:xfrm>
              <a:off x="16155" y="3741"/>
              <a:ext cx="1347" cy="755"/>
            </a:xfrm>
            <a:prstGeom prst="roundRec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200" b="1" dirty="0">
                  <a:solidFill>
                    <a:schemeClr val="bg1"/>
                  </a:solidFill>
                </a:rPr>
                <a:t>7</a:t>
              </a:r>
            </a:p>
          </p:txBody>
        </p:sp>
        <p:sp>
          <p:nvSpPr>
            <p:cNvPr id="63" name="Прямоугольник: скругленные углы 83">
              <a:extLst>
                <a:ext uri="{FF2B5EF4-FFF2-40B4-BE49-F238E27FC236}">
                  <a16:creationId xmlns:a16="http://schemas.microsoft.com/office/drawing/2014/main" xmlns="" id="{AA702622-0239-4A9C-A61D-EDB8E408EA08}"/>
                </a:ext>
              </a:extLst>
            </p:cNvPr>
            <p:cNvSpPr/>
            <p:nvPr/>
          </p:nvSpPr>
          <p:spPr>
            <a:xfrm>
              <a:off x="16155" y="4644"/>
              <a:ext cx="1347" cy="755"/>
            </a:xfrm>
            <a:prstGeom prst="roundRec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200" b="1" dirty="0">
                  <a:solidFill>
                    <a:schemeClr val="bg1"/>
                  </a:solidFill>
                </a:rPr>
                <a:t>13</a:t>
              </a:r>
            </a:p>
          </p:txBody>
        </p:sp>
        <p:sp>
          <p:nvSpPr>
            <p:cNvPr id="64" name="Прямоугольник: скругленные углы 85">
              <a:extLst>
                <a:ext uri="{FF2B5EF4-FFF2-40B4-BE49-F238E27FC236}">
                  <a16:creationId xmlns:a16="http://schemas.microsoft.com/office/drawing/2014/main" xmlns="" id="{DA6A59CA-E327-4AA5-80C7-565D4DB5D69C}"/>
                </a:ext>
              </a:extLst>
            </p:cNvPr>
            <p:cNvSpPr/>
            <p:nvPr/>
          </p:nvSpPr>
          <p:spPr>
            <a:xfrm>
              <a:off x="16155" y="6549"/>
              <a:ext cx="1347" cy="755"/>
            </a:xfrm>
            <a:prstGeom prst="roundRec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200" b="1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65" name="Прямоугольник: скругленные углы 86">
              <a:extLst>
                <a:ext uri="{FF2B5EF4-FFF2-40B4-BE49-F238E27FC236}">
                  <a16:creationId xmlns:a16="http://schemas.microsoft.com/office/drawing/2014/main" xmlns="" id="{D9BED3FD-5EA3-48B2-98F5-FB86742CF9A6}"/>
                </a:ext>
              </a:extLst>
            </p:cNvPr>
            <p:cNvSpPr/>
            <p:nvPr/>
          </p:nvSpPr>
          <p:spPr>
            <a:xfrm>
              <a:off x="16139" y="7486"/>
              <a:ext cx="1347" cy="755"/>
            </a:xfrm>
            <a:prstGeom prst="roundRec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200" b="1" dirty="0">
                  <a:solidFill>
                    <a:schemeClr val="bg1"/>
                  </a:solidFill>
                </a:rPr>
                <a:t>28</a:t>
              </a:r>
            </a:p>
          </p:txBody>
        </p:sp>
        <p:sp>
          <p:nvSpPr>
            <p:cNvPr id="68" name="Прямоугольник: скругленные углы 83">
              <a:extLst>
                <a:ext uri="{FF2B5EF4-FFF2-40B4-BE49-F238E27FC236}">
                  <a16:creationId xmlns:a16="http://schemas.microsoft.com/office/drawing/2014/main" xmlns="" id="{FA822BF0-D7B9-455A-A701-2E5D6A3C0B34}"/>
                </a:ext>
              </a:extLst>
            </p:cNvPr>
            <p:cNvSpPr/>
            <p:nvPr/>
          </p:nvSpPr>
          <p:spPr>
            <a:xfrm>
              <a:off x="16139" y="5577"/>
              <a:ext cx="1347" cy="755"/>
            </a:xfrm>
            <a:prstGeom prst="roundRec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200" b="1" dirty="0">
                  <a:solidFill>
                    <a:schemeClr val="bg1"/>
                  </a:solidFill>
                </a:rPr>
                <a:t>39</a:t>
              </a:r>
            </a:p>
          </p:txBody>
        </p:sp>
        <p:sp>
          <p:nvSpPr>
            <p:cNvPr id="71" name="Прямоугольник: скругленные углы 86">
              <a:extLst>
                <a:ext uri="{FF2B5EF4-FFF2-40B4-BE49-F238E27FC236}">
                  <a16:creationId xmlns:a16="http://schemas.microsoft.com/office/drawing/2014/main" xmlns="" id="{96A0F3A0-EE0C-48AC-8229-30C2286AED28}"/>
                </a:ext>
              </a:extLst>
            </p:cNvPr>
            <p:cNvSpPr/>
            <p:nvPr/>
          </p:nvSpPr>
          <p:spPr>
            <a:xfrm>
              <a:off x="16139" y="8451"/>
              <a:ext cx="1347" cy="755"/>
            </a:xfrm>
            <a:prstGeom prst="roundRect">
              <a:avLst/>
            </a:prstGeom>
            <a:solidFill>
              <a:srgbClr val="7BADB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200" b="1" dirty="0">
                  <a:solidFill>
                    <a:schemeClr val="bg1"/>
                  </a:solidFill>
                </a:rPr>
                <a:t>93</a:t>
              </a:r>
            </a:p>
          </p:txBody>
        </p:sp>
      </p:grpSp>
      <p:grpSp>
        <p:nvGrpSpPr>
          <p:cNvPr id="6" name="Групувати 5">
            <a:extLst>
              <a:ext uri="{FF2B5EF4-FFF2-40B4-BE49-F238E27FC236}">
                <a16:creationId xmlns:a16="http://schemas.microsoft.com/office/drawing/2014/main" xmlns="" id="{DA504BAA-09E3-4663-A59F-72FBD45CD594}"/>
              </a:ext>
            </a:extLst>
          </p:cNvPr>
          <p:cNvGrpSpPr/>
          <p:nvPr/>
        </p:nvGrpSpPr>
        <p:grpSpPr>
          <a:xfrm>
            <a:off x="5780136" y="-29461"/>
            <a:ext cx="6163522" cy="1217002"/>
            <a:chOff x="5808623" y="-28371"/>
            <a:chExt cx="6163522" cy="1217002"/>
          </a:xfrm>
        </p:grpSpPr>
        <p:sp>
          <p:nvSpPr>
            <p:cNvPr id="69" name="Прямоугольник 4">
              <a:extLst>
                <a:ext uri="{FF2B5EF4-FFF2-40B4-BE49-F238E27FC236}">
                  <a16:creationId xmlns:a16="http://schemas.microsoft.com/office/drawing/2014/main" xmlns="" id="{F40B67D1-DB2C-450E-876B-6D1C8CEC7272}"/>
                </a:ext>
              </a:extLst>
            </p:cNvPr>
            <p:cNvSpPr/>
            <p:nvPr/>
          </p:nvSpPr>
          <p:spPr>
            <a:xfrm>
              <a:off x="5808623" y="-28371"/>
              <a:ext cx="5927288" cy="12170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uk-UA" sz="3600" b="1" dirty="0">
                  <a:solidFill>
                    <a:srgbClr val="576D9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Госпітальний округ</a:t>
              </a:r>
            </a:p>
          </p:txBody>
        </p:sp>
        <p:sp>
          <p:nvSpPr>
            <p:cNvPr id="70" name="Прямоугольник: скругленные углы 2">
              <a:extLst>
                <a:ext uri="{FF2B5EF4-FFF2-40B4-BE49-F238E27FC236}">
                  <a16:creationId xmlns:a16="http://schemas.microsoft.com/office/drawing/2014/main" xmlns="" id="{C90819A3-A492-4F22-8241-E015F5F04B8F}"/>
                </a:ext>
              </a:extLst>
            </p:cNvPr>
            <p:cNvSpPr/>
            <p:nvPr/>
          </p:nvSpPr>
          <p:spPr>
            <a:xfrm>
              <a:off x="6825006" y="100179"/>
              <a:ext cx="5147139" cy="977666"/>
            </a:xfrm>
            <a:prstGeom prst="roundRect">
              <a:avLst/>
            </a:prstGeom>
            <a:noFill/>
            <a:ln w="57150">
              <a:solidFill>
                <a:srgbClr val="7BADB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7" name="Прямоугольник: скругленные углы 86">
            <a:extLst>
              <a:ext uri="{FF2B5EF4-FFF2-40B4-BE49-F238E27FC236}">
                <a16:creationId xmlns:a16="http://schemas.microsoft.com/office/drawing/2014/main" xmlns="" id="{0273CA89-4172-4223-B788-B82FAF136F07}"/>
              </a:ext>
            </a:extLst>
          </p:cNvPr>
          <p:cNvSpPr/>
          <p:nvPr/>
        </p:nvSpPr>
        <p:spPr>
          <a:xfrm>
            <a:off x="10256190" y="6116377"/>
            <a:ext cx="855345" cy="479425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79" name="Прямоугольник: скругленные углы 86">
            <a:extLst>
              <a:ext uri="{FF2B5EF4-FFF2-40B4-BE49-F238E27FC236}">
                <a16:creationId xmlns:a16="http://schemas.microsoft.com/office/drawing/2014/main" xmlns="" id="{1B0C765D-296E-4773-91B8-183F1A23E69A}"/>
              </a:ext>
            </a:extLst>
          </p:cNvPr>
          <p:cNvSpPr/>
          <p:nvPr/>
        </p:nvSpPr>
        <p:spPr>
          <a:xfrm>
            <a:off x="7916922" y="6116377"/>
            <a:ext cx="855345" cy="479425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chemeClr val="bg1"/>
                </a:solidFill>
              </a:rPr>
              <a:t>74</a:t>
            </a:r>
          </a:p>
        </p:txBody>
      </p:sp>
      <p:sp>
        <p:nvSpPr>
          <p:cNvPr id="80" name="Прямоугольник: скругленные углы 86">
            <a:extLst>
              <a:ext uri="{FF2B5EF4-FFF2-40B4-BE49-F238E27FC236}">
                <a16:creationId xmlns:a16="http://schemas.microsoft.com/office/drawing/2014/main" xmlns="" id="{2597EB71-464C-4151-B1BB-8E226E5EEBD0}"/>
              </a:ext>
            </a:extLst>
          </p:cNvPr>
          <p:cNvSpPr/>
          <p:nvPr/>
        </p:nvSpPr>
        <p:spPr>
          <a:xfrm>
            <a:off x="5165890" y="6116377"/>
            <a:ext cx="855345" cy="479425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chemeClr val="bg1"/>
                </a:solidFill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xmlns="" val="917728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6CDD10-0EE3-CFC5-F99F-FE5FD44F5E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xmlns="" id="{F4EC5472-2559-D718-E94D-D3486BF92A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7" name="Рисунок 6" descr="Зображення, що містить тканина, одежа, білий&#10;&#10;Автоматично згенерований опис">
            <a:extLst>
              <a:ext uri="{FF2B5EF4-FFF2-40B4-BE49-F238E27FC236}">
                <a16:creationId xmlns:a16="http://schemas.microsoft.com/office/drawing/2014/main" xmlns="" id="{735E69D5-C8DC-8542-662B-F46BFD5839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Групувати 10">
            <a:extLst>
              <a:ext uri="{FF2B5EF4-FFF2-40B4-BE49-F238E27FC236}">
                <a16:creationId xmlns:a16="http://schemas.microsoft.com/office/drawing/2014/main" xmlns="" id="{CE24B343-4342-889B-EC1D-F6FF7590043D}"/>
              </a:ext>
            </a:extLst>
          </p:cNvPr>
          <p:cNvGrpSpPr/>
          <p:nvPr/>
        </p:nvGrpSpPr>
        <p:grpSpPr>
          <a:xfrm>
            <a:off x="0" y="49820"/>
            <a:ext cx="4262283" cy="1248038"/>
            <a:chOff x="0" y="63499"/>
            <a:chExt cx="7949381" cy="2417901"/>
          </a:xfrm>
        </p:grpSpPr>
        <p:pic>
          <p:nvPicPr>
            <p:cNvPr id="9" name="Рисунок 8" descr="Зображення, що містить символ, Шрифт, емблема, логотип&#10;&#10;Автоматично згенерований опис">
              <a:extLst>
                <a:ext uri="{FF2B5EF4-FFF2-40B4-BE49-F238E27FC236}">
                  <a16:creationId xmlns:a16="http://schemas.microsoft.com/office/drawing/2014/main" xmlns="" id="{6BECAA51-6F42-CC36-1CB5-AEDD397E7B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63499"/>
              <a:ext cx="2117728" cy="211772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11836F26-608B-125C-6FC6-C38E8321E6FC}"/>
                </a:ext>
              </a:extLst>
            </p:cNvPr>
            <p:cNvSpPr txBox="1"/>
            <p:nvPr/>
          </p:nvSpPr>
          <p:spPr>
            <a:xfrm>
              <a:off x="2227007" y="191727"/>
              <a:ext cx="5722374" cy="2289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2000" b="1" dirty="0">
                  <a:solidFill>
                    <a:srgbClr val="576D96"/>
                  </a:solidFill>
                  <a:latin typeface="Exo 2 Medium" panose="00000600000000000000" pitchFamily="2" charset="-52"/>
                </a:rPr>
                <a:t>ТЕРНОПІЛЬСЬКА ОБЛАСНА ВІЙСЬКОВА АДМІНІСТРАЦІЯ</a:t>
              </a:r>
            </a:p>
          </p:txBody>
        </p:sp>
      </p:grpSp>
      <p:grpSp>
        <p:nvGrpSpPr>
          <p:cNvPr id="14" name="Групувати 13">
            <a:extLst>
              <a:ext uri="{FF2B5EF4-FFF2-40B4-BE49-F238E27FC236}">
                <a16:creationId xmlns:a16="http://schemas.microsoft.com/office/drawing/2014/main" xmlns="" id="{6F4CE994-E22D-4F4F-8BF4-BF36725DE636}"/>
              </a:ext>
            </a:extLst>
          </p:cNvPr>
          <p:cNvGrpSpPr/>
          <p:nvPr/>
        </p:nvGrpSpPr>
        <p:grpSpPr>
          <a:xfrm>
            <a:off x="6332732" y="-12528"/>
            <a:ext cx="5927288" cy="1217002"/>
            <a:chOff x="6332732" y="9243"/>
            <a:chExt cx="5927288" cy="1217002"/>
          </a:xfrm>
        </p:grpSpPr>
        <p:sp>
          <p:nvSpPr>
            <p:cNvPr id="15" name="Прямоугольник 4">
              <a:extLst>
                <a:ext uri="{FF2B5EF4-FFF2-40B4-BE49-F238E27FC236}">
                  <a16:creationId xmlns:a16="http://schemas.microsoft.com/office/drawing/2014/main" xmlns="" id="{A41822DB-2F25-4B6B-98C7-4834FBFFD663}"/>
                </a:ext>
              </a:extLst>
            </p:cNvPr>
            <p:cNvSpPr/>
            <p:nvPr/>
          </p:nvSpPr>
          <p:spPr>
            <a:xfrm>
              <a:off x="6332732" y="9243"/>
              <a:ext cx="5927288" cy="12170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600" b="1" dirty="0">
                  <a:solidFill>
                    <a:srgbClr val="576D9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Підсумки роботи галузі</a:t>
              </a:r>
            </a:p>
            <a:p>
              <a:pPr algn="ctr"/>
              <a:r>
                <a:rPr lang="uk-UA" sz="3600" b="1" dirty="0">
                  <a:solidFill>
                    <a:srgbClr val="576D9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2024</a:t>
              </a:r>
            </a:p>
          </p:txBody>
        </p:sp>
        <p:sp>
          <p:nvSpPr>
            <p:cNvPr id="16" name="Прямоугольник: скругленные углы 2">
              <a:extLst>
                <a:ext uri="{FF2B5EF4-FFF2-40B4-BE49-F238E27FC236}">
                  <a16:creationId xmlns:a16="http://schemas.microsoft.com/office/drawing/2014/main" xmlns="" id="{E05EC37A-BFB5-4C49-B3B2-2F0E449BDF01}"/>
                </a:ext>
              </a:extLst>
            </p:cNvPr>
            <p:cNvSpPr/>
            <p:nvPr/>
          </p:nvSpPr>
          <p:spPr>
            <a:xfrm>
              <a:off x="6504495" y="98659"/>
              <a:ext cx="5519183" cy="1044259"/>
            </a:xfrm>
            <a:prstGeom prst="roundRect">
              <a:avLst/>
            </a:prstGeom>
            <a:noFill/>
            <a:ln w="57150">
              <a:solidFill>
                <a:srgbClr val="7BADB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1" name="Straight Connector 30">
            <a:extLst>
              <a:ext uri="{FF2B5EF4-FFF2-40B4-BE49-F238E27FC236}">
                <a16:creationId xmlns:a16="http://schemas.microsoft.com/office/drawing/2014/main" xmlns="" id="{46636D82-7199-4697-BC12-FD4013BF5DD8}"/>
              </a:ext>
            </a:extLst>
          </p:cNvPr>
          <p:cNvCxnSpPr>
            <a:cxnSpLocks/>
          </p:cNvCxnSpPr>
          <p:nvPr/>
        </p:nvCxnSpPr>
        <p:spPr>
          <a:xfrm>
            <a:off x="4441098" y="1297858"/>
            <a:ext cx="0" cy="5490383"/>
          </a:xfrm>
          <a:prstGeom prst="line">
            <a:avLst/>
          </a:prstGeom>
          <a:ln w="12700">
            <a:solidFill>
              <a:srgbClr val="3E4B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40">
            <a:extLst>
              <a:ext uri="{FF2B5EF4-FFF2-40B4-BE49-F238E27FC236}">
                <a16:creationId xmlns:a16="http://schemas.microsoft.com/office/drawing/2014/main" xmlns="" id="{19AA3578-A1B2-4AEE-8BD6-A162B99D28BE}"/>
              </a:ext>
            </a:extLst>
          </p:cNvPr>
          <p:cNvSpPr/>
          <p:nvPr/>
        </p:nvSpPr>
        <p:spPr>
          <a:xfrm>
            <a:off x="8161973" y="1359328"/>
            <a:ext cx="3805230" cy="437834"/>
          </a:xfrm>
          <a:prstGeom prst="rect">
            <a:avLst/>
          </a:prstGeom>
          <a:solidFill>
            <a:srgbClr val="3E4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Модернізація матеріально-технічної бази закладів охорони здоров’я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B540D4C8-CF45-463E-ADE2-22E2989131B6}"/>
              </a:ext>
            </a:extLst>
          </p:cNvPr>
          <p:cNvSpPr txBox="1"/>
          <p:nvPr/>
        </p:nvSpPr>
        <p:spPr>
          <a:xfrm>
            <a:off x="8176534" y="1988479"/>
            <a:ext cx="4213476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централізовано отримано медичне обладнання на суму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237 млн. грн.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реабілітаційне обладнання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на суму – </a:t>
            </a:r>
          </a:p>
          <a:p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4,6 млн. грн.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uk-UA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КТ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на суму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48 </a:t>
            </a:r>
            <a:r>
              <a:rPr lang="uk-UA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млн.грн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uk-UA" sz="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МРТ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на суму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35 млн. грн.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uk-UA" sz="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ангіографи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на суму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59 </a:t>
            </a:r>
            <a:r>
              <a:rPr lang="uk-UA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млн.грн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uk-UA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лінійний прискорювач на суму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36 </a:t>
            </a:r>
            <a:r>
              <a:rPr lang="uk-UA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млн.грн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uk-UA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хірургічний мікроскоп на суму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9 </a:t>
            </a:r>
            <a:r>
              <a:rPr lang="uk-UA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млн.грн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uk-UA" sz="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наркозно-дихальних апаратів на суму </a:t>
            </a:r>
          </a:p>
          <a:p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9 </a:t>
            </a:r>
            <a:r>
              <a:rPr lang="uk-UA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млн.грн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uk-UA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рентген апарат на суму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3 млн. грн.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uk-UA" sz="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автомобілі швидкої допомоги на суму </a:t>
            </a:r>
          </a:p>
          <a:p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10 млн. грн.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uk-UA" sz="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11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автомобілів для ЦПМСД на суму </a:t>
            </a:r>
          </a:p>
          <a:p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10 млн. грн.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обладнання для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деконтамінації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медичних</a:t>
            </a:r>
          </a:p>
          <a:p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відходів на суму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12 млн. грн.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D5199828-E90A-421D-BA4B-DE6501A7E0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95183" y="1342832"/>
            <a:ext cx="3644105" cy="2183627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37253BA0-0F49-48D5-B6AC-62E0659C4149}"/>
              </a:ext>
            </a:extLst>
          </p:cNvPr>
          <p:cNvSpPr/>
          <p:nvPr/>
        </p:nvSpPr>
        <p:spPr>
          <a:xfrm>
            <a:off x="224796" y="1333347"/>
            <a:ext cx="4113455" cy="533705"/>
          </a:xfrm>
          <a:prstGeom prst="rect">
            <a:avLst/>
          </a:prstGeom>
          <a:solidFill>
            <a:srgbClr val="3E4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Фінансове забезпечення закладів охорони здоров’я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E4A28895-5EBB-4F70-A2F5-ED30B45E92BB}"/>
              </a:ext>
            </a:extLst>
          </p:cNvPr>
          <p:cNvSpPr txBox="1"/>
          <p:nvPr/>
        </p:nvSpPr>
        <p:spPr>
          <a:xfrm>
            <a:off x="136613" y="2371532"/>
            <a:ext cx="440733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93 заклади охорони здоров’я уклали угоди з </a:t>
            </a:r>
          </a:p>
          <a:p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НСЗУ на суму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4 589,0 млн. грн. 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uk-UA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отримано коштів за ПМГ на 30 % більше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державний бюджет -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60,0 млн. грн</a:t>
            </a:r>
          </a:p>
          <a:p>
            <a:endParaRPr lang="uk-UA" sz="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субвенції:</a:t>
            </a:r>
          </a:p>
          <a:p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освітня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7,0 млн. грн.</a:t>
            </a:r>
          </a:p>
          <a:p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підтримка окремих ЗОЗ та заходів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53 млн. грн.</a:t>
            </a:r>
          </a:p>
          <a:p>
            <a:endParaRPr lang="uk-UA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обласний бюджет -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246,4 млн. грн.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оплата комунальних послуг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115,9 млн. грн.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виконання обласних програм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34,8 млн. грн.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освітні послуги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70,8 млн. грн.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покращення матеріально-технічної </a:t>
            </a:r>
          </a:p>
          <a:p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бази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25,1 млн. грн.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05701FA3-4170-49C0-9C9E-7D250A9BDD7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17" r="15584"/>
          <a:stretch/>
        </p:blipFill>
        <p:spPr>
          <a:xfrm>
            <a:off x="4517468" y="3618534"/>
            <a:ext cx="3659532" cy="3140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2459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6CDD10-0EE3-CFC5-F99F-FE5FD44F5E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xmlns="" id="{F4EC5472-2559-D718-E94D-D3486BF92A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7" name="Рисунок 6" descr="Зображення, що містить тканина, одежа, білий&#10;&#10;Автоматично згенерований опис">
            <a:extLst>
              <a:ext uri="{FF2B5EF4-FFF2-40B4-BE49-F238E27FC236}">
                <a16:creationId xmlns:a16="http://schemas.microsoft.com/office/drawing/2014/main" xmlns="" id="{735E69D5-C8DC-8542-662B-F46BFD5839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Групувати 10">
            <a:extLst>
              <a:ext uri="{FF2B5EF4-FFF2-40B4-BE49-F238E27FC236}">
                <a16:creationId xmlns:a16="http://schemas.microsoft.com/office/drawing/2014/main" xmlns="" id="{CE24B343-4342-889B-EC1D-F6FF7590043D}"/>
              </a:ext>
            </a:extLst>
          </p:cNvPr>
          <p:cNvGrpSpPr/>
          <p:nvPr/>
        </p:nvGrpSpPr>
        <p:grpSpPr>
          <a:xfrm>
            <a:off x="0" y="49820"/>
            <a:ext cx="4262283" cy="1248038"/>
            <a:chOff x="0" y="63499"/>
            <a:chExt cx="7949381" cy="2417901"/>
          </a:xfrm>
        </p:grpSpPr>
        <p:pic>
          <p:nvPicPr>
            <p:cNvPr id="9" name="Рисунок 8" descr="Зображення, що містить символ, Шрифт, емблема, логотип&#10;&#10;Автоматично згенерований опис">
              <a:extLst>
                <a:ext uri="{FF2B5EF4-FFF2-40B4-BE49-F238E27FC236}">
                  <a16:creationId xmlns:a16="http://schemas.microsoft.com/office/drawing/2014/main" xmlns="" id="{6BECAA51-6F42-CC36-1CB5-AEDD397E7B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63499"/>
              <a:ext cx="2117728" cy="211772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11836F26-608B-125C-6FC6-C38E8321E6FC}"/>
                </a:ext>
              </a:extLst>
            </p:cNvPr>
            <p:cNvSpPr txBox="1"/>
            <p:nvPr/>
          </p:nvSpPr>
          <p:spPr>
            <a:xfrm>
              <a:off x="2227007" y="191727"/>
              <a:ext cx="5722374" cy="2289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2000" b="1" dirty="0">
                  <a:solidFill>
                    <a:srgbClr val="576D96"/>
                  </a:solidFill>
                  <a:latin typeface="Exo 2 Medium" panose="00000600000000000000" pitchFamily="2" charset="-52"/>
                </a:rPr>
                <a:t>ТЕРНОПІЛЬСЬКА ОБЛАСНА ВІЙСЬКОВА АДМІНІСТРАЦІЯ</a:t>
              </a:r>
            </a:p>
          </p:txBody>
        </p:sp>
      </p:grpSp>
      <p:graphicFrame>
        <p:nvGraphicFramePr>
          <p:cNvPr id="14" name="Объект 7">
            <a:extLst>
              <a:ext uri="{FF2B5EF4-FFF2-40B4-BE49-F238E27FC236}">
                <a16:creationId xmlns:a16="http://schemas.microsoft.com/office/drawing/2014/main" xmlns="" id="{E9CAA59E-E98E-4259-911F-337968261E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351983242"/>
              </p:ext>
            </p:extLst>
          </p:nvPr>
        </p:nvGraphicFramePr>
        <p:xfrm>
          <a:off x="519220" y="1952655"/>
          <a:ext cx="11153559" cy="4734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Прямоугольник: скругленные углы 7">
            <a:extLst>
              <a:ext uri="{FF2B5EF4-FFF2-40B4-BE49-F238E27FC236}">
                <a16:creationId xmlns:a16="http://schemas.microsoft.com/office/drawing/2014/main" xmlns="" id="{46EC6AAC-A3F2-4F4B-8B89-A677C1257F04}"/>
              </a:ext>
            </a:extLst>
          </p:cNvPr>
          <p:cNvSpPr/>
          <p:nvPr/>
        </p:nvSpPr>
        <p:spPr>
          <a:xfrm>
            <a:off x="9624060" y="1688575"/>
            <a:ext cx="2194560" cy="829469"/>
          </a:xfrm>
          <a:prstGeom prst="roundRect">
            <a:avLst/>
          </a:prstGeom>
          <a:solidFill>
            <a:srgbClr val="679A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Хвороби системи кровообігу </a:t>
            </a:r>
            <a:br>
              <a:rPr lang="uk-UA" b="1" dirty="0">
                <a:solidFill>
                  <a:schemeClr val="tx1"/>
                </a:solidFill>
              </a:rPr>
            </a:br>
            <a:r>
              <a:rPr lang="ru-RU" altLang="uk-UA" b="1" dirty="0">
                <a:solidFill>
                  <a:schemeClr val="tx1"/>
                </a:solidFill>
              </a:rPr>
              <a:t>20,3</a:t>
            </a:r>
            <a:r>
              <a:rPr lang="uk-UA"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%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: скругленные углы 8">
            <a:extLst>
              <a:ext uri="{FF2B5EF4-FFF2-40B4-BE49-F238E27FC236}">
                <a16:creationId xmlns:a16="http://schemas.microsoft.com/office/drawing/2014/main" xmlns="" id="{E96F90EB-1406-4939-8E73-EE3376878DE0}"/>
              </a:ext>
            </a:extLst>
          </p:cNvPr>
          <p:cNvSpPr/>
          <p:nvPr/>
        </p:nvSpPr>
        <p:spPr>
          <a:xfrm>
            <a:off x="9624060" y="3049458"/>
            <a:ext cx="2194560" cy="829469"/>
          </a:xfrm>
          <a:prstGeom prst="roundRect">
            <a:avLst/>
          </a:prstGeom>
          <a:solidFill>
            <a:srgbClr val="679A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Хвороби органів дихання </a:t>
            </a:r>
          </a:p>
          <a:p>
            <a:pPr algn="ctr"/>
            <a:r>
              <a:rPr lang="uk-UA" b="1" dirty="0">
                <a:solidFill>
                  <a:schemeClr val="tx1"/>
                </a:solidFill>
              </a:rPr>
              <a:t>1</a:t>
            </a:r>
            <a:r>
              <a:rPr lang="ru-RU" altLang="uk-UA" b="1" dirty="0">
                <a:solidFill>
                  <a:schemeClr val="tx1"/>
                </a:solidFill>
              </a:rPr>
              <a:t>4</a:t>
            </a:r>
            <a:r>
              <a:rPr lang="uk-UA" b="1" dirty="0">
                <a:solidFill>
                  <a:schemeClr val="tx1"/>
                </a:solidFill>
              </a:rPr>
              <a:t>,</a:t>
            </a:r>
            <a:r>
              <a:rPr lang="ru-RU" altLang="uk-UA" b="1" dirty="0">
                <a:solidFill>
                  <a:schemeClr val="tx1"/>
                </a:solidFill>
              </a:rPr>
              <a:t>2</a:t>
            </a:r>
            <a:r>
              <a:rPr lang="uk-UA" b="1" dirty="0">
                <a:solidFill>
                  <a:schemeClr val="tx1"/>
                </a:solidFill>
              </a:rPr>
              <a:t> %</a:t>
            </a:r>
          </a:p>
        </p:txBody>
      </p:sp>
      <p:sp>
        <p:nvSpPr>
          <p:cNvPr id="17" name="Прямоугольник: скругленные углы 9">
            <a:extLst>
              <a:ext uri="{FF2B5EF4-FFF2-40B4-BE49-F238E27FC236}">
                <a16:creationId xmlns:a16="http://schemas.microsoft.com/office/drawing/2014/main" xmlns="" id="{F1A47EA8-4C16-47C4-81A6-0B97204FB752}"/>
              </a:ext>
            </a:extLst>
          </p:cNvPr>
          <p:cNvSpPr/>
          <p:nvPr/>
        </p:nvSpPr>
        <p:spPr>
          <a:xfrm>
            <a:off x="9624060" y="4470518"/>
            <a:ext cx="2194560" cy="829469"/>
          </a:xfrm>
          <a:prstGeom prst="roundRect">
            <a:avLst/>
          </a:prstGeom>
          <a:solidFill>
            <a:srgbClr val="679A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Хвороби органів травлення</a:t>
            </a:r>
          </a:p>
          <a:p>
            <a:pPr algn="ctr"/>
            <a:r>
              <a:rPr lang="ru-RU" altLang="uk-UA" b="1" dirty="0">
                <a:solidFill>
                  <a:schemeClr val="tx1"/>
                </a:solidFill>
              </a:rPr>
              <a:t>8</a:t>
            </a:r>
            <a:r>
              <a:rPr lang="uk-UA" b="1" dirty="0">
                <a:solidFill>
                  <a:schemeClr val="tx1"/>
                </a:solidFill>
              </a:rPr>
              <a:t>,</a:t>
            </a:r>
            <a:r>
              <a:rPr lang="ru-RU" altLang="uk-UA" b="1" dirty="0">
                <a:solidFill>
                  <a:schemeClr val="tx1"/>
                </a:solidFill>
              </a:rPr>
              <a:t>5</a:t>
            </a:r>
            <a:r>
              <a:rPr lang="uk-UA" b="1" dirty="0">
                <a:solidFill>
                  <a:schemeClr val="tx1"/>
                </a:solidFill>
              </a:rPr>
              <a:t> %</a:t>
            </a:r>
          </a:p>
        </p:txBody>
      </p:sp>
      <p:sp>
        <p:nvSpPr>
          <p:cNvPr id="18" name="Прямоугольник: скругленные углы 13">
            <a:extLst>
              <a:ext uri="{FF2B5EF4-FFF2-40B4-BE49-F238E27FC236}">
                <a16:creationId xmlns:a16="http://schemas.microsoft.com/office/drawing/2014/main" xmlns="" id="{0C51FEC1-9FA3-4CBC-B716-3E27188CA898}"/>
              </a:ext>
            </a:extLst>
          </p:cNvPr>
          <p:cNvSpPr/>
          <p:nvPr/>
        </p:nvSpPr>
        <p:spPr>
          <a:xfrm>
            <a:off x="3789680" y="5866009"/>
            <a:ext cx="2194560" cy="829469"/>
          </a:xfrm>
          <a:prstGeom prst="roundRect">
            <a:avLst/>
          </a:prstGeom>
          <a:solidFill>
            <a:srgbClr val="679A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Травми та отруєння</a:t>
            </a:r>
          </a:p>
          <a:p>
            <a:pPr algn="ctr"/>
            <a:r>
              <a:rPr lang="uk-UA" b="1" dirty="0">
                <a:solidFill>
                  <a:schemeClr val="tx1"/>
                </a:solidFill>
              </a:rPr>
              <a:t>6,</a:t>
            </a:r>
            <a:r>
              <a:rPr lang="ru-RU" altLang="uk-UA" b="1" dirty="0">
                <a:solidFill>
                  <a:schemeClr val="tx1"/>
                </a:solidFill>
              </a:rPr>
              <a:t>3</a:t>
            </a:r>
            <a:r>
              <a:rPr lang="uk-UA" b="1" dirty="0">
                <a:solidFill>
                  <a:schemeClr val="tx1"/>
                </a:solidFill>
              </a:rPr>
              <a:t> %</a:t>
            </a:r>
          </a:p>
        </p:txBody>
      </p:sp>
      <p:sp>
        <p:nvSpPr>
          <p:cNvPr id="19" name="Прямоугольник: скругленные углы 14">
            <a:extLst>
              <a:ext uri="{FF2B5EF4-FFF2-40B4-BE49-F238E27FC236}">
                <a16:creationId xmlns:a16="http://schemas.microsoft.com/office/drawing/2014/main" xmlns="" id="{DA9D2CF7-6E13-4827-BAE6-CA96B8352D37}"/>
              </a:ext>
            </a:extLst>
          </p:cNvPr>
          <p:cNvSpPr/>
          <p:nvPr/>
        </p:nvSpPr>
        <p:spPr>
          <a:xfrm>
            <a:off x="86360" y="1708644"/>
            <a:ext cx="2194560" cy="829469"/>
          </a:xfrm>
          <a:prstGeom prst="roundRect">
            <a:avLst/>
          </a:prstGeom>
          <a:solidFill>
            <a:srgbClr val="679A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Інші</a:t>
            </a:r>
          </a:p>
          <a:p>
            <a:pPr algn="ctr"/>
            <a:r>
              <a:rPr lang="ru-RU" altLang="en-US" b="1" dirty="0">
                <a:solidFill>
                  <a:schemeClr val="tx1"/>
                </a:solidFill>
              </a:rPr>
              <a:t>3</a:t>
            </a:r>
            <a:r>
              <a:rPr lang="en-US" b="1" dirty="0">
                <a:solidFill>
                  <a:schemeClr val="tx1"/>
                </a:solidFill>
              </a:rPr>
              <a:t>4</a:t>
            </a:r>
            <a:r>
              <a:rPr lang="uk-UA" b="1" dirty="0">
                <a:solidFill>
                  <a:schemeClr val="tx1"/>
                </a:solidFill>
              </a:rPr>
              <a:t>,</a:t>
            </a:r>
            <a:r>
              <a:rPr lang="ru-RU" altLang="uk-UA" b="1" dirty="0">
                <a:solidFill>
                  <a:schemeClr val="tx1"/>
                </a:solidFill>
              </a:rPr>
              <a:t>4</a:t>
            </a:r>
            <a:r>
              <a:rPr lang="uk-UA" b="1" dirty="0">
                <a:solidFill>
                  <a:schemeClr val="tx1"/>
                </a:solidFill>
              </a:rPr>
              <a:t> %</a:t>
            </a:r>
          </a:p>
        </p:txBody>
      </p:sp>
      <p:sp>
        <p:nvSpPr>
          <p:cNvPr id="20" name="Прямоугольник: скругленные углы 15">
            <a:extLst>
              <a:ext uri="{FF2B5EF4-FFF2-40B4-BE49-F238E27FC236}">
                <a16:creationId xmlns:a16="http://schemas.microsoft.com/office/drawing/2014/main" xmlns="" id="{372C8F83-5894-472D-81F7-88318D6336CF}"/>
              </a:ext>
            </a:extLst>
          </p:cNvPr>
          <p:cNvSpPr/>
          <p:nvPr/>
        </p:nvSpPr>
        <p:spPr>
          <a:xfrm>
            <a:off x="1071245" y="5798243"/>
            <a:ext cx="2194560" cy="829469"/>
          </a:xfrm>
          <a:prstGeom prst="roundRect">
            <a:avLst/>
          </a:prstGeom>
          <a:solidFill>
            <a:srgbClr val="679A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Новоутворення </a:t>
            </a:r>
          </a:p>
          <a:p>
            <a:pPr algn="ctr"/>
            <a:r>
              <a:rPr lang="uk-UA" b="1" dirty="0">
                <a:solidFill>
                  <a:schemeClr val="tx1"/>
                </a:solidFill>
              </a:rPr>
              <a:t>6,2 %</a:t>
            </a:r>
          </a:p>
        </p:txBody>
      </p:sp>
      <p:sp>
        <p:nvSpPr>
          <p:cNvPr id="21" name="Прямоугольник: скругленные углы 16">
            <a:extLst>
              <a:ext uri="{FF2B5EF4-FFF2-40B4-BE49-F238E27FC236}">
                <a16:creationId xmlns:a16="http://schemas.microsoft.com/office/drawing/2014/main" xmlns="" id="{99AE6CDD-CD8D-4726-B33E-817F46E4EBD1}"/>
              </a:ext>
            </a:extLst>
          </p:cNvPr>
          <p:cNvSpPr/>
          <p:nvPr/>
        </p:nvSpPr>
        <p:spPr>
          <a:xfrm>
            <a:off x="205740" y="3641392"/>
            <a:ext cx="2194560" cy="829469"/>
          </a:xfrm>
          <a:prstGeom prst="roundRect">
            <a:avLst/>
          </a:prstGeom>
          <a:solidFill>
            <a:srgbClr val="679A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Ендокринологічні захворювання</a:t>
            </a:r>
          </a:p>
          <a:p>
            <a:pPr algn="ctr"/>
            <a:r>
              <a:rPr lang="uk-UA" b="1" dirty="0">
                <a:solidFill>
                  <a:schemeClr val="tx1"/>
                </a:solidFill>
              </a:rPr>
              <a:t>2,3 %</a:t>
            </a:r>
          </a:p>
        </p:txBody>
      </p:sp>
      <p:cxnSp>
        <p:nvCxnSpPr>
          <p:cNvPr id="22" name="Прямая соединительная линия 18">
            <a:extLst>
              <a:ext uri="{FF2B5EF4-FFF2-40B4-BE49-F238E27FC236}">
                <a16:creationId xmlns:a16="http://schemas.microsoft.com/office/drawing/2014/main" xmlns="" id="{43A65035-4E43-486D-861E-C4182460B11A}"/>
              </a:ext>
            </a:extLst>
          </p:cNvPr>
          <p:cNvCxnSpPr>
            <a:stCxn id="19" idx="3"/>
          </p:cNvCxnSpPr>
          <p:nvPr/>
        </p:nvCxnSpPr>
        <p:spPr>
          <a:xfrm>
            <a:off x="2280920" y="2123379"/>
            <a:ext cx="2072640" cy="11055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0">
            <a:extLst>
              <a:ext uri="{FF2B5EF4-FFF2-40B4-BE49-F238E27FC236}">
                <a16:creationId xmlns:a16="http://schemas.microsoft.com/office/drawing/2014/main" xmlns="" id="{37AE34E6-FC66-4852-A23F-5525DA49AFAA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2400300" y="4056127"/>
            <a:ext cx="1577811" cy="212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5">
            <a:extLst>
              <a:ext uri="{FF2B5EF4-FFF2-40B4-BE49-F238E27FC236}">
                <a16:creationId xmlns:a16="http://schemas.microsoft.com/office/drawing/2014/main" xmlns="" id="{F7666810-62D8-4833-81F7-29C16BBD7446}"/>
              </a:ext>
            </a:extLst>
          </p:cNvPr>
          <p:cNvCxnSpPr>
            <a:cxnSpLocks/>
            <a:stCxn id="20" idx="0"/>
          </p:cNvCxnSpPr>
          <p:nvPr/>
        </p:nvCxnSpPr>
        <p:spPr>
          <a:xfrm flipV="1">
            <a:off x="2168525" y="4631922"/>
            <a:ext cx="2182495" cy="11663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7">
            <a:extLst>
              <a:ext uri="{FF2B5EF4-FFF2-40B4-BE49-F238E27FC236}">
                <a16:creationId xmlns:a16="http://schemas.microsoft.com/office/drawing/2014/main" xmlns="" id="{0160BDDF-E04A-470E-8449-45FCCAA67776}"/>
              </a:ext>
            </a:extLst>
          </p:cNvPr>
          <p:cNvCxnSpPr>
            <a:cxnSpLocks/>
            <a:stCxn id="18" idx="0"/>
          </p:cNvCxnSpPr>
          <p:nvPr/>
        </p:nvCxnSpPr>
        <p:spPr>
          <a:xfrm flipV="1">
            <a:off x="4886960" y="4999827"/>
            <a:ext cx="381635" cy="8661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30">
            <a:extLst>
              <a:ext uri="{FF2B5EF4-FFF2-40B4-BE49-F238E27FC236}">
                <a16:creationId xmlns:a16="http://schemas.microsoft.com/office/drawing/2014/main" xmlns="" id="{2B736887-8E29-4737-9A35-1F75986C0451}"/>
              </a:ext>
            </a:extLst>
          </p:cNvPr>
          <p:cNvCxnSpPr>
            <a:cxnSpLocks/>
          </p:cNvCxnSpPr>
          <p:nvPr/>
        </p:nvCxnSpPr>
        <p:spPr>
          <a:xfrm flipH="1" flipV="1">
            <a:off x="8086090" y="4614580"/>
            <a:ext cx="1537972" cy="2389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32">
            <a:extLst>
              <a:ext uri="{FF2B5EF4-FFF2-40B4-BE49-F238E27FC236}">
                <a16:creationId xmlns:a16="http://schemas.microsoft.com/office/drawing/2014/main" xmlns="" id="{ABA1E63B-2076-4DEB-A61F-6724A40D0A2E}"/>
              </a:ext>
            </a:extLst>
          </p:cNvPr>
          <p:cNvCxnSpPr>
            <a:cxnSpLocks/>
          </p:cNvCxnSpPr>
          <p:nvPr/>
        </p:nvCxnSpPr>
        <p:spPr>
          <a:xfrm flipH="1">
            <a:off x="8568965" y="3439538"/>
            <a:ext cx="1055096" cy="2699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34">
            <a:extLst>
              <a:ext uri="{FF2B5EF4-FFF2-40B4-BE49-F238E27FC236}">
                <a16:creationId xmlns:a16="http://schemas.microsoft.com/office/drawing/2014/main" xmlns="" id="{8F3F0CE8-3D41-4635-8A07-2BEA43B0120C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7249212" y="2103310"/>
            <a:ext cx="2374848" cy="5626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: скругленные углы 9">
            <a:extLst>
              <a:ext uri="{FF2B5EF4-FFF2-40B4-BE49-F238E27FC236}">
                <a16:creationId xmlns:a16="http://schemas.microsoft.com/office/drawing/2014/main" xmlns="" id="{6BC9E2FE-8884-4216-B98B-D48EE9BCA053}"/>
              </a:ext>
            </a:extLst>
          </p:cNvPr>
          <p:cNvSpPr/>
          <p:nvPr/>
        </p:nvSpPr>
        <p:spPr>
          <a:xfrm>
            <a:off x="8352790" y="5891648"/>
            <a:ext cx="2194560" cy="829469"/>
          </a:xfrm>
          <a:prstGeom prst="roundRect">
            <a:avLst/>
          </a:prstGeom>
          <a:solidFill>
            <a:srgbClr val="679A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Хвороби</a:t>
            </a:r>
            <a:r>
              <a:rPr lang="ru-RU" altLang="uk-UA" b="1" dirty="0">
                <a:solidFill>
                  <a:schemeClr val="tx1"/>
                </a:solidFill>
              </a:rPr>
              <a:t> кістково -м’язової системи 7</a:t>
            </a:r>
            <a:r>
              <a:rPr lang="uk-UA" b="1" dirty="0">
                <a:solidFill>
                  <a:schemeClr val="tx1"/>
                </a:solidFill>
              </a:rPr>
              <a:t>,</a:t>
            </a:r>
            <a:r>
              <a:rPr lang="ru-RU" altLang="uk-UA" b="1" dirty="0">
                <a:solidFill>
                  <a:schemeClr val="tx1"/>
                </a:solidFill>
              </a:rPr>
              <a:t>8</a:t>
            </a:r>
            <a:r>
              <a:rPr lang="uk-UA" b="1" dirty="0">
                <a:solidFill>
                  <a:schemeClr val="tx1"/>
                </a:solidFill>
              </a:rPr>
              <a:t> %</a:t>
            </a:r>
          </a:p>
        </p:txBody>
      </p:sp>
      <p:cxnSp>
        <p:nvCxnSpPr>
          <p:cNvPr id="30" name="Прямая соединительная линия 30">
            <a:extLst>
              <a:ext uri="{FF2B5EF4-FFF2-40B4-BE49-F238E27FC236}">
                <a16:creationId xmlns:a16="http://schemas.microsoft.com/office/drawing/2014/main" xmlns="" id="{89DCFD87-4A7A-40F3-9912-7CC18BA29E93}"/>
              </a:ext>
            </a:extLst>
          </p:cNvPr>
          <p:cNvCxnSpPr>
            <a:cxnSpLocks/>
            <a:stCxn id="29" idx="0"/>
          </p:cNvCxnSpPr>
          <p:nvPr/>
        </p:nvCxnSpPr>
        <p:spPr>
          <a:xfrm flipH="1" flipV="1">
            <a:off x="6722110" y="5057002"/>
            <a:ext cx="2727960" cy="8346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Групувати 30">
            <a:extLst>
              <a:ext uri="{FF2B5EF4-FFF2-40B4-BE49-F238E27FC236}">
                <a16:creationId xmlns:a16="http://schemas.microsoft.com/office/drawing/2014/main" xmlns="" id="{D8A20487-DA4A-4ED2-A2A8-9C48948766E9}"/>
              </a:ext>
            </a:extLst>
          </p:cNvPr>
          <p:cNvGrpSpPr/>
          <p:nvPr/>
        </p:nvGrpSpPr>
        <p:grpSpPr>
          <a:xfrm>
            <a:off x="6405612" y="0"/>
            <a:ext cx="5927288" cy="1217002"/>
            <a:chOff x="6435947" y="-56819"/>
            <a:chExt cx="5927288" cy="1217002"/>
          </a:xfrm>
        </p:grpSpPr>
        <p:sp>
          <p:nvSpPr>
            <p:cNvPr id="32" name="Прямоугольник 4">
              <a:extLst>
                <a:ext uri="{FF2B5EF4-FFF2-40B4-BE49-F238E27FC236}">
                  <a16:creationId xmlns:a16="http://schemas.microsoft.com/office/drawing/2014/main" xmlns="" id="{AAF9C7CF-097C-4043-B5E5-D56CF9D3865A}"/>
                </a:ext>
              </a:extLst>
            </p:cNvPr>
            <p:cNvSpPr/>
            <p:nvPr/>
          </p:nvSpPr>
          <p:spPr>
            <a:xfrm>
              <a:off x="6435947" y="-56819"/>
              <a:ext cx="5927288" cy="12170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600" b="1" dirty="0">
                  <a:solidFill>
                    <a:srgbClr val="576D9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Захворюваність</a:t>
              </a:r>
            </a:p>
          </p:txBody>
        </p:sp>
        <p:sp>
          <p:nvSpPr>
            <p:cNvPr id="33" name="Прямоугольник: скругленные углы 2">
              <a:extLst>
                <a:ext uri="{FF2B5EF4-FFF2-40B4-BE49-F238E27FC236}">
                  <a16:creationId xmlns:a16="http://schemas.microsoft.com/office/drawing/2014/main" xmlns="" id="{A2741DFE-E8F7-4E17-BC06-EA3B699A945F}"/>
                </a:ext>
              </a:extLst>
            </p:cNvPr>
            <p:cNvSpPr/>
            <p:nvPr/>
          </p:nvSpPr>
          <p:spPr>
            <a:xfrm>
              <a:off x="6825006" y="100179"/>
              <a:ext cx="5147139" cy="977666"/>
            </a:xfrm>
            <a:prstGeom prst="roundRect">
              <a:avLst/>
            </a:prstGeom>
            <a:noFill/>
            <a:ln w="57150">
              <a:solidFill>
                <a:srgbClr val="7BADB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5" name="Прямоугольник: скругленные углы 80">
            <a:extLst>
              <a:ext uri="{FF2B5EF4-FFF2-40B4-BE49-F238E27FC236}">
                <a16:creationId xmlns:a16="http://schemas.microsoft.com/office/drawing/2014/main" xmlns="" id="{C01EC849-E139-47B5-BA98-85221419605C}"/>
              </a:ext>
            </a:extLst>
          </p:cNvPr>
          <p:cNvSpPr/>
          <p:nvPr/>
        </p:nvSpPr>
        <p:spPr>
          <a:xfrm>
            <a:off x="6157765" y="1361042"/>
            <a:ext cx="1638201" cy="479425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chemeClr val="bg1"/>
                </a:solidFill>
              </a:rPr>
              <a:t>272 179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B52AB90E-20B2-436D-AAD6-933920B2C09F}"/>
              </a:ext>
            </a:extLst>
          </p:cNvPr>
          <p:cNvSpPr txBox="1"/>
          <p:nvPr/>
        </p:nvSpPr>
        <p:spPr>
          <a:xfrm>
            <a:off x="3259772" y="1378802"/>
            <a:ext cx="2893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/>
              <a:t>Проліковано хворих</a:t>
            </a:r>
          </a:p>
        </p:txBody>
      </p:sp>
    </p:spTree>
    <p:extLst>
      <p:ext uri="{BB962C8B-B14F-4D97-AF65-F5344CB8AC3E}">
        <p14:creationId xmlns:p14="http://schemas.microsoft.com/office/powerpoint/2010/main" xmlns="" val="356690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6CDD10-0EE3-CFC5-F99F-FE5FD44F5E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xmlns="" id="{F4EC5472-2559-D718-E94D-D3486BF92A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7" name="Рисунок 6" descr="Зображення, що містить тканина, одежа, білий&#10;&#10;Автоматично згенерований опис">
            <a:extLst>
              <a:ext uri="{FF2B5EF4-FFF2-40B4-BE49-F238E27FC236}">
                <a16:creationId xmlns:a16="http://schemas.microsoft.com/office/drawing/2014/main" xmlns="" id="{735E69D5-C8DC-8542-662B-F46BFD5839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27" y="9427"/>
            <a:ext cx="12192000" cy="6858000"/>
          </a:xfrm>
          <a:prstGeom prst="rect">
            <a:avLst/>
          </a:prstGeom>
        </p:spPr>
      </p:pic>
      <p:grpSp>
        <p:nvGrpSpPr>
          <p:cNvPr id="11" name="Групувати 10">
            <a:extLst>
              <a:ext uri="{FF2B5EF4-FFF2-40B4-BE49-F238E27FC236}">
                <a16:creationId xmlns:a16="http://schemas.microsoft.com/office/drawing/2014/main" xmlns="" id="{CE24B343-4342-889B-EC1D-F6FF7590043D}"/>
              </a:ext>
            </a:extLst>
          </p:cNvPr>
          <p:cNvGrpSpPr/>
          <p:nvPr/>
        </p:nvGrpSpPr>
        <p:grpSpPr>
          <a:xfrm>
            <a:off x="0" y="49820"/>
            <a:ext cx="4262283" cy="1248038"/>
            <a:chOff x="0" y="63499"/>
            <a:chExt cx="7949381" cy="2417901"/>
          </a:xfrm>
        </p:grpSpPr>
        <p:pic>
          <p:nvPicPr>
            <p:cNvPr id="9" name="Рисунок 8" descr="Зображення, що містить символ, Шрифт, емблема, логотип&#10;&#10;Автоматично згенерований опис">
              <a:extLst>
                <a:ext uri="{FF2B5EF4-FFF2-40B4-BE49-F238E27FC236}">
                  <a16:creationId xmlns:a16="http://schemas.microsoft.com/office/drawing/2014/main" xmlns="" id="{6BECAA51-6F42-CC36-1CB5-AEDD397E7B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63499"/>
              <a:ext cx="2117728" cy="211772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11836F26-608B-125C-6FC6-C38E8321E6FC}"/>
                </a:ext>
              </a:extLst>
            </p:cNvPr>
            <p:cNvSpPr txBox="1"/>
            <p:nvPr/>
          </p:nvSpPr>
          <p:spPr>
            <a:xfrm>
              <a:off x="2227007" y="191727"/>
              <a:ext cx="5722374" cy="2289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2000" b="1" dirty="0">
                  <a:solidFill>
                    <a:srgbClr val="576D96"/>
                  </a:solidFill>
                  <a:latin typeface="Exo 2 Medium" panose="00000600000000000000" pitchFamily="2" charset="-52"/>
                </a:rPr>
                <a:t>ТЕРНОПІЛЬСЬКА ОБЛАСНА ВІЙСЬКОВА АДМІНІСТРАЦІЯ</a:t>
              </a:r>
            </a:p>
          </p:txBody>
        </p:sp>
      </p:grpSp>
      <p:grpSp>
        <p:nvGrpSpPr>
          <p:cNvPr id="14" name="Группа 10">
            <a:extLst>
              <a:ext uri="{FF2B5EF4-FFF2-40B4-BE49-F238E27FC236}">
                <a16:creationId xmlns:a16="http://schemas.microsoft.com/office/drawing/2014/main" xmlns="" id="{7F0505FC-3590-460A-8701-8BF16B3201F9}"/>
              </a:ext>
            </a:extLst>
          </p:cNvPr>
          <p:cNvGrpSpPr/>
          <p:nvPr/>
        </p:nvGrpSpPr>
        <p:grpSpPr>
          <a:xfrm>
            <a:off x="6492970" y="1296265"/>
            <a:ext cx="5281108" cy="5291383"/>
            <a:chOff x="4506825" y="1679173"/>
            <a:chExt cx="5281108" cy="529138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5CBC82B3-A203-44F1-86F0-3814B6EB43E7}"/>
                </a:ext>
              </a:extLst>
            </p:cNvPr>
            <p:cNvSpPr txBox="1"/>
            <p:nvPr/>
          </p:nvSpPr>
          <p:spPr>
            <a:xfrm>
              <a:off x="4506825" y="2698491"/>
              <a:ext cx="32782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2400" b="1" dirty="0"/>
                <a:t>народжуваність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EB73963E-BD84-4069-AAF7-2B053A997EF9}"/>
                </a:ext>
              </a:extLst>
            </p:cNvPr>
            <p:cNvSpPr txBox="1"/>
            <p:nvPr/>
          </p:nvSpPr>
          <p:spPr>
            <a:xfrm>
              <a:off x="4546812" y="3265835"/>
              <a:ext cx="22244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2400" b="1" dirty="0"/>
                <a:t>природній </a:t>
              </a:r>
              <a:br>
                <a:rPr lang="uk-UA" sz="2400" b="1" dirty="0"/>
              </a:br>
              <a:r>
                <a:rPr lang="uk-UA" sz="2400" b="1" dirty="0"/>
                <a:t>приріст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8D38DCAE-222A-462E-8D0E-9E063917A728}"/>
                </a:ext>
              </a:extLst>
            </p:cNvPr>
            <p:cNvSpPr txBox="1"/>
            <p:nvPr/>
          </p:nvSpPr>
          <p:spPr>
            <a:xfrm>
              <a:off x="4542385" y="4271615"/>
              <a:ext cx="42945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2400" b="1" dirty="0"/>
                <a:t>смертність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3A884E10-B6CB-45F2-B56B-217D981617FD}"/>
                </a:ext>
              </a:extLst>
            </p:cNvPr>
            <p:cNvSpPr txBox="1"/>
            <p:nvPr/>
          </p:nvSpPr>
          <p:spPr>
            <a:xfrm>
              <a:off x="4552069" y="5136375"/>
              <a:ext cx="166090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2400" b="1" dirty="0"/>
                <a:t>дитяча </a:t>
              </a:r>
              <a:br>
                <a:rPr lang="uk-UA" sz="2400" b="1" dirty="0"/>
              </a:br>
              <a:r>
                <a:rPr lang="uk-UA" sz="2400" b="1" dirty="0"/>
                <a:t>смертність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A0F54F27-1587-472E-A17D-B64606D1B3F3}"/>
                </a:ext>
              </a:extLst>
            </p:cNvPr>
            <p:cNvSpPr txBox="1"/>
            <p:nvPr/>
          </p:nvSpPr>
          <p:spPr>
            <a:xfrm>
              <a:off x="4552070" y="6139559"/>
              <a:ext cx="202666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2400" b="1" dirty="0"/>
                <a:t>материнська </a:t>
              </a:r>
              <a:br>
                <a:rPr lang="uk-UA" sz="2400" b="1" dirty="0"/>
              </a:br>
              <a:r>
                <a:rPr lang="uk-UA" sz="2400" b="1" dirty="0"/>
                <a:t>смертність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F3895D03-5894-4216-96B6-CB4DBAA96865}"/>
                </a:ext>
              </a:extLst>
            </p:cNvPr>
            <p:cNvSpPr txBox="1"/>
            <p:nvPr/>
          </p:nvSpPr>
          <p:spPr>
            <a:xfrm>
              <a:off x="5120685" y="1679173"/>
              <a:ext cx="46672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2400" b="1" dirty="0"/>
                <a:t>Народилось в закладах охорони здоров’я області                      дітей</a:t>
              </a:r>
            </a:p>
          </p:txBody>
        </p:sp>
      </p:grpSp>
      <p:grpSp>
        <p:nvGrpSpPr>
          <p:cNvPr id="20" name="Группа 11">
            <a:extLst>
              <a:ext uri="{FF2B5EF4-FFF2-40B4-BE49-F238E27FC236}">
                <a16:creationId xmlns:a16="http://schemas.microsoft.com/office/drawing/2014/main" xmlns="" id="{1A5A3EA2-2ED0-475C-8884-F49FCAC5A86D}"/>
              </a:ext>
            </a:extLst>
          </p:cNvPr>
          <p:cNvGrpSpPr/>
          <p:nvPr/>
        </p:nvGrpSpPr>
        <p:grpSpPr>
          <a:xfrm>
            <a:off x="8792818" y="2335902"/>
            <a:ext cx="3349914" cy="4133894"/>
            <a:chOff x="8204758" y="2736351"/>
            <a:chExt cx="3349914" cy="4055810"/>
          </a:xfrm>
          <a:solidFill>
            <a:srgbClr val="679AAB"/>
          </a:solidFill>
        </p:grpSpPr>
        <p:sp>
          <p:nvSpPr>
            <p:cNvPr id="21" name="Прямоугольник 22">
              <a:extLst>
                <a:ext uri="{FF2B5EF4-FFF2-40B4-BE49-F238E27FC236}">
                  <a16:creationId xmlns:a16="http://schemas.microsoft.com/office/drawing/2014/main" xmlns="" id="{367CE792-BBCF-438D-94FF-F2CEBFAD8996}"/>
                </a:ext>
              </a:extLst>
            </p:cNvPr>
            <p:cNvSpPr/>
            <p:nvPr/>
          </p:nvSpPr>
          <p:spPr>
            <a:xfrm>
              <a:off x="9902301" y="3257998"/>
              <a:ext cx="1652371" cy="844241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400" b="1" dirty="0">
                  <a:solidFill>
                    <a:schemeClr val="tx1"/>
                  </a:solidFill>
                </a:rPr>
                <a:t>на 1000</a:t>
              </a:r>
              <a:br>
                <a:rPr lang="uk-UA" sz="2400" b="1" dirty="0">
                  <a:solidFill>
                    <a:schemeClr val="tx1"/>
                  </a:solidFill>
                </a:rPr>
              </a:br>
              <a:r>
                <a:rPr lang="uk-UA" sz="2400" b="1" dirty="0">
                  <a:solidFill>
                    <a:schemeClr val="tx1"/>
                  </a:solidFill>
                </a:rPr>
                <a:t>населення</a:t>
              </a:r>
            </a:p>
          </p:txBody>
        </p:sp>
        <p:sp>
          <p:nvSpPr>
            <p:cNvPr id="22" name="Прямоугольник 1">
              <a:extLst>
                <a:ext uri="{FF2B5EF4-FFF2-40B4-BE49-F238E27FC236}">
                  <a16:creationId xmlns:a16="http://schemas.microsoft.com/office/drawing/2014/main" xmlns="" id="{A4B691EE-CACB-4166-8832-DADF67F6E068}"/>
                </a:ext>
              </a:extLst>
            </p:cNvPr>
            <p:cNvSpPr/>
            <p:nvPr/>
          </p:nvSpPr>
          <p:spPr>
            <a:xfrm>
              <a:off x="8250956" y="2736351"/>
              <a:ext cx="1076402" cy="544847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>
                  <a:solidFill>
                    <a:schemeClr val="tx1"/>
                  </a:solidFill>
                </a:rPr>
                <a:t>4</a:t>
              </a:r>
              <a:r>
                <a:rPr lang="uk-UA" sz="2800" b="1" dirty="0">
                  <a:solidFill>
                    <a:schemeClr val="tx1"/>
                  </a:solidFill>
                </a:rPr>
                <a:t>,6</a:t>
              </a:r>
              <a:endParaRPr lang="ru-RU" altLang="uk-UA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Прямоугольник 2">
              <a:extLst>
                <a:ext uri="{FF2B5EF4-FFF2-40B4-BE49-F238E27FC236}">
                  <a16:creationId xmlns:a16="http://schemas.microsoft.com/office/drawing/2014/main" xmlns="" id="{AE094206-7F05-43C3-A641-5AAC9751095A}"/>
                </a:ext>
              </a:extLst>
            </p:cNvPr>
            <p:cNvSpPr/>
            <p:nvPr/>
          </p:nvSpPr>
          <p:spPr>
            <a:xfrm>
              <a:off x="8250956" y="3403833"/>
              <a:ext cx="1076402" cy="544847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800" b="1" dirty="0">
                  <a:solidFill>
                    <a:schemeClr val="tx1"/>
                  </a:solidFill>
                </a:rPr>
                <a:t>- </a:t>
              </a:r>
              <a:r>
                <a:rPr lang="ru-RU" altLang="uk-UA" sz="2800" b="1" dirty="0">
                  <a:solidFill>
                    <a:schemeClr val="tx1"/>
                  </a:solidFill>
                </a:rPr>
                <a:t>4</a:t>
              </a:r>
              <a:r>
                <a:rPr lang="uk-UA" sz="2800" b="1" dirty="0">
                  <a:solidFill>
                    <a:schemeClr val="tx1"/>
                  </a:solidFill>
                </a:rPr>
                <a:t>,</a:t>
              </a:r>
              <a:r>
                <a:rPr lang="ru-RU" altLang="uk-UA" sz="2800" b="1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4" name="Прямоугольник 6">
              <a:extLst>
                <a:ext uri="{FF2B5EF4-FFF2-40B4-BE49-F238E27FC236}">
                  <a16:creationId xmlns:a16="http://schemas.microsoft.com/office/drawing/2014/main" xmlns="" id="{654A330D-2280-4BEE-8D0A-49A3ED9AC259}"/>
                </a:ext>
              </a:extLst>
            </p:cNvPr>
            <p:cNvSpPr/>
            <p:nvPr/>
          </p:nvSpPr>
          <p:spPr>
            <a:xfrm>
              <a:off x="8226871" y="4211643"/>
              <a:ext cx="1076402" cy="544847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800" b="1" dirty="0">
                  <a:solidFill>
                    <a:schemeClr val="tx1"/>
                  </a:solidFill>
                </a:rPr>
                <a:t>12,8</a:t>
              </a:r>
              <a:endParaRPr lang="ru-RU" altLang="uk-UA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5" name="Прямоугольник 7">
              <a:extLst>
                <a:ext uri="{FF2B5EF4-FFF2-40B4-BE49-F238E27FC236}">
                  <a16:creationId xmlns:a16="http://schemas.microsoft.com/office/drawing/2014/main" xmlns="" id="{3361911E-B735-445C-A416-108C4ED883F6}"/>
                </a:ext>
              </a:extLst>
            </p:cNvPr>
            <p:cNvSpPr/>
            <p:nvPr/>
          </p:nvSpPr>
          <p:spPr>
            <a:xfrm>
              <a:off x="8204758" y="5218170"/>
              <a:ext cx="1167842" cy="544847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>
                  <a:solidFill>
                    <a:schemeClr val="tx1"/>
                  </a:solidFill>
                </a:rPr>
                <a:t>7</a:t>
              </a:r>
              <a:r>
                <a:rPr lang="uk-UA" sz="2800" b="1" dirty="0">
                  <a:solidFill>
                    <a:schemeClr val="tx1"/>
                  </a:solidFill>
                </a:rPr>
                <a:t>,1 %</a:t>
              </a:r>
              <a:r>
                <a:rPr lang="uk-UA" sz="1200" b="1" dirty="0">
                  <a:solidFill>
                    <a:schemeClr val="tx1"/>
                  </a:solidFill>
                </a:rPr>
                <a:t>О</a:t>
              </a:r>
              <a:endParaRPr lang="uk-UA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6" name="Прямоугольник 8">
              <a:extLst>
                <a:ext uri="{FF2B5EF4-FFF2-40B4-BE49-F238E27FC236}">
                  <a16:creationId xmlns:a16="http://schemas.microsoft.com/office/drawing/2014/main" xmlns="" id="{B43D4EC8-0FE2-4FF4-9016-4D51D0FBFDF5}"/>
                </a:ext>
              </a:extLst>
            </p:cNvPr>
            <p:cNvSpPr/>
            <p:nvPr/>
          </p:nvSpPr>
          <p:spPr>
            <a:xfrm>
              <a:off x="8204758" y="6247314"/>
              <a:ext cx="1167842" cy="544847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800" b="1" dirty="0">
                  <a:solidFill>
                    <a:schemeClr val="tx1"/>
                  </a:solidFill>
                </a:rPr>
                <a:t>1</a:t>
              </a:r>
            </a:p>
          </p:txBody>
        </p:sp>
      </p:grpSp>
      <p:cxnSp>
        <p:nvCxnSpPr>
          <p:cNvPr id="27" name="Прямая соединительная линия 14">
            <a:extLst>
              <a:ext uri="{FF2B5EF4-FFF2-40B4-BE49-F238E27FC236}">
                <a16:creationId xmlns:a16="http://schemas.microsoft.com/office/drawing/2014/main" xmlns="" id="{4B52D09A-A6C9-4F78-AC47-CD137052F28E}"/>
              </a:ext>
            </a:extLst>
          </p:cNvPr>
          <p:cNvCxnSpPr>
            <a:stCxn id="22" idx="3"/>
            <a:endCxn id="21" idx="1"/>
          </p:cNvCxnSpPr>
          <p:nvPr/>
        </p:nvCxnSpPr>
        <p:spPr>
          <a:xfrm>
            <a:off x="9915418" y="2614207"/>
            <a:ext cx="574675" cy="6838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15">
            <a:extLst>
              <a:ext uri="{FF2B5EF4-FFF2-40B4-BE49-F238E27FC236}">
                <a16:creationId xmlns:a16="http://schemas.microsoft.com/office/drawing/2014/main" xmlns="" id="{E2116817-39DE-430A-8FD2-3ED09D23B29D}"/>
              </a:ext>
            </a:extLst>
          </p:cNvPr>
          <p:cNvCxnSpPr>
            <a:stCxn id="23" idx="3"/>
            <a:endCxn id="21" idx="1"/>
          </p:cNvCxnSpPr>
          <p:nvPr/>
        </p:nvCxnSpPr>
        <p:spPr>
          <a:xfrm>
            <a:off x="9915418" y="3294540"/>
            <a:ext cx="574675" cy="38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18">
            <a:extLst>
              <a:ext uri="{FF2B5EF4-FFF2-40B4-BE49-F238E27FC236}">
                <a16:creationId xmlns:a16="http://schemas.microsoft.com/office/drawing/2014/main" xmlns="" id="{71886641-46AA-4224-A78C-839201A98068}"/>
              </a:ext>
            </a:extLst>
          </p:cNvPr>
          <p:cNvCxnSpPr>
            <a:stCxn id="24" idx="3"/>
            <a:endCxn id="21" idx="1"/>
          </p:cNvCxnSpPr>
          <p:nvPr/>
        </p:nvCxnSpPr>
        <p:spPr>
          <a:xfrm flipV="1">
            <a:off x="9891333" y="3298119"/>
            <a:ext cx="598805" cy="8197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" name="Объект 7">
            <a:extLst>
              <a:ext uri="{FF2B5EF4-FFF2-40B4-BE49-F238E27FC236}">
                <a16:creationId xmlns:a16="http://schemas.microsoft.com/office/drawing/2014/main" xmlns="" id="{A75C5F82-8BE9-47B5-930C-A7AF975F9B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120058129"/>
              </p:ext>
            </p:extLst>
          </p:nvPr>
        </p:nvGraphicFramePr>
        <p:xfrm>
          <a:off x="0" y="1258926"/>
          <a:ext cx="6528435" cy="5599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4" name="Групувати 33">
            <a:extLst>
              <a:ext uri="{FF2B5EF4-FFF2-40B4-BE49-F238E27FC236}">
                <a16:creationId xmlns:a16="http://schemas.microsoft.com/office/drawing/2014/main" xmlns="" id="{AE7723C3-C78D-4029-AF3A-FF1FB0D3412B}"/>
              </a:ext>
            </a:extLst>
          </p:cNvPr>
          <p:cNvGrpSpPr/>
          <p:nvPr/>
        </p:nvGrpSpPr>
        <p:grpSpPr>
          <a:xfrm>
            <a:off x="6405612" y="28281"/>
            <a:ext cx="5927288" cy="1217002"/>
            <a:chOff x="6435947" y="-28538"/>
            <a:chExt cx="5927288" cy="1217002"/>
          </a:xfrm>
        </p:grpSpPr>
        <p:sp>
          <p:nvSpPr>
            <p:cNvPr id="35" name="Прямоугольник 4">
              <a:extLst>
                <a:ext uri="{FF2B5EF4-FFF2-40B4-BE49-F238E27FC236}">
                  <a16:creationId xmlns:a16="http://schemas.microsoft.com/office/drawing/2014/main" xmlns="" id="{65713842-5F17-4E7D-AAA3-B3974998A3B7}"/>
                </a:ext>
              </a:extLst>
            </p:cNvPr>
            <p:cNvSpPr/>
            <p:nvPr/>
          </p:nvSpPr>
          <p:spPr>
            <a:xfrm>
              <a:off x="6435947" y="-28538"/>
              <a:ext cx="5927288" cy="12170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600" b="1" dirty="0">
                  <a:solidFill>
                    <a:srgbClr val="576D9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Демографічні </a:t>
              </a:r>
            </a:p>
            <a:p>
              <a:pPr algn="ctr"/>
              <a:r>
                <a:rPr lang="uk-UA" sz="3600" b="1" dirty="0">
                  <a:solidFill>
                    <a:srgbClr val="576D9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показники</a:t>
              </a:r>
            </a:p>
          </p:txBody>
        </p:sp>
        <p:sp>
          <p:nvSpPr>
            <p:cNvPr id="36" name="Прямоугольник: скругленные углы 2">
              <a:extLst>
                <a:ext uri="{FF2B5EF4-FFF2-40B4-BE49-F238E27FC236}">
                  <a16:creationId xmlns:a16="http://schemas.microsoft.com/office/drawing/2014/main" xmlns="" id="{A0ECA3A0-1674-4338-8654-D9029BE25A33}"/>
                </a:ext>
              </a:extLst>
            </p:cNvPr>
            <p:cNvSpPr/>
            <p:nvPr/>
          </p:nvSpPr>
          <p:spPr>
            <a:xfrm>
              <a:off x="6825006" y="100179"/>
              <a:ext cx="5147139" cy="977666"/>
            </a:xfrm>
            <a:prstGeom prst="roundRect">
              <a:avLst/>
            </a:prstGeom>
            <a:noFill/>
            <a:ln w="57150">
              <a:solidFill>
                <a:srgbClr val="7BADB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9" name="Прямоугольник: скругленные углы 80">
            <a:extLst>
              <a:ext uri="{FF2B5EF4-FFF2-40B4-BE49-F238E27FC236}">
                <a16:creationId xmlns:a16="http://schemas.microsoft.com/office/drawing/2014/main" xmlns="" id="{D51F0FC3-1F7E-4A79-96D0-646838CB7509}"/>
              </a:ext>
            </a:extLst>
          </p:cNvPr>
          <p:cNvSpPr/>
          <p:nvPr/>
        </p:nvSpPr>
        <p:spPr>
          <a:xfrm>
            <a:off x="9523998" y="1698334"/>
            <a:ext cx="1273810" cy="479425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>
                <a:solidFill>
                  <a:schemeClr val="bg1"/>
                </a:solidFill>
              </a:rPr>
              <a:t>4 874</a:t>
            </a:r>
          </a:p>
        </p:txBody>
      </p:sp>
    </p:spTree>
    <p:extLst>
      <p:ext uri="{BB962C8B-B14F-4D97-AF65-F5344CB8AC3E}">
        <p14:creationId xmlns:p14="http://schemas.microsoft.com/office/powerpoint/2010/main" xmlns="" val="3821040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Зображення, що містить тканина, одежа, білий&#10;&#10;Автоматично згенерований опис">
            <a:extLst>
              <a:ext uri="{FF2B5EF4-FFF2-40B4-BE49-F238E27FC236}">
                <a16:creationId xmlns:a16="http://schemas.microsoft.com/office/drawing/2014/main" xmlns="" id="{735E69D5-C8DC-8542-662B-F46BFD5839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3589"/>
            <a:ext cx="12192000" cy="68580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6B11CA84-605C-4358-8D02-DCA1FB9554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884"/>
          <a:stretch/>
        </p:blipFill>
        <p:spPr>
          <a:xfrm>
            <a:off x="4086570" y="1204878"/>
            <a:ext cx="3339827" cy="1910952"/>
          </a:xfrm>
          <a:prstGeom prst="rect">
            <a:avLst/>
          </a:prstGeom>
        </p:spPr>
      </p:pic>
      <p:grpSp>
        <p:nvGrpSpPr>
          <p:cNvPr id="11" name="Групувати 10">
            <a:extLst>
              <a:ext uri="{FF2B5EF4-FFF2-40B4-BE49-F238E27FC236}">
                <a16:creationId xmlns:a16="http://schemas.microsoft.com/office/drawing/2014/main" xmlns="" id="{CE24B343-4342-889B-EC1D-F6FF7590043D}"/>
              </a:ext>
            </a:extLst>
          </p:cNvPr>
          <p:cNvGrpSpPr/>
          <p:nvPr/>
        </p:nvGrpSpPr>
        <p:grpSpPr>
          <a:xfrm>
            <a:off x="0" y="49820"/>
            <a:ext cx="4262283" cy="1248038"/>
            <a:chOff x="0" y="63499"/>
            <a:chExt cx="7949381" cy="2417901"/>
          </a:xfrm>
        </p:grpSpPr>
        <p:pic>
          <p:nvPicPr>
            <p:cNvPr id="9" name="Рисунок 8" descr="Зображення, що містить символ, Шрифт, емблема, логотип&#10;&#10;Автоматично згенерований опис">
              <a:extLst>
                <a:ext uri="{FF2B5EF4-FFF2-40B4-BE49-F238E27FC236}">
                  <a16:creationId xmlns:a16="http://schemas.microsoft.com/office/drawing/2014/main" xmlns="" id="{6BECAA51-6F42-CC36-1CB5-AEDD397E7B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63499"/>
              <a:ext cx="2117728" cy="211772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11836F26-608B-125C-6FC6-C38E8321E6FC}"/>
                </a:ext>
              </a:extLst>
            </p:cNvPr>
            <p:cNvSpPr txBox="1"/>
            <p:nvPr/>
          </p:nvSpPr>
          <p:spPr>
            <a:xfrm>
              <a:off x="2227007" y="191727"/>
              <a:ext cx="5722374" cy="2289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2000" b="1" dirty="0">
                  <a:solidFill>
                    <a:srgbClr val="576D96"/>
                  </a:solidFill>
                  <a:latin typeface="Exo 2 Medium" panose="00000600000000000000" pitchFamily="2" charset="-52"/>
                </a:rPr>
                <a:t>ТЕРНОПІЛЬСЬКА ОБЛАСНА ВІЙСЬКОВА АДМІНІСТРАЦІЯ</a:t>
              </a:r>
            </a:p>
          </p:txBody>
        </p:sp>
      </p:grpSp>
      <p:pic>
        <p:nvPicPr>
          <p:cNvPr id="12" name="Рисунок 11" descr="Изображение выглядит как человек, одежда, Тренажерное оборудование, в помещении">
            <a:extLst>
              <a:ext uri="{FF2B5EF4-FFF2-40B4-BE49-F238E27FC236}">
                <a16:creationId xmlns:a16="http://schemas.microsoft.com/office/drawing/2014/main" xmlns="" id="{F077BD3C-DBB8-4666-8486-01EA1093FE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88001" y="3039619"/>
            <a:ext cx="3339827" cy="1928213"/>
          </a:xfrm>
          <a:prstGeom prst="rect">
            <a:avLst/>
          </a:prstGeom>
          <a:ln>
            <a:noFill/>
          </a:ln>
          <a:effectLst>
            <a:outerShdw sx="1000" sy="1000" algn="tl" rotWithShape="0">
              <a:srgbClr val="333333"/>
            </a:outerShdw>
          </a:effectLst>
        </p:spPr>
      </p:pic>
      <p:sp>
        <p:nvSpPr>
          <p:cNvPr id="23" name="Rectangle 40">
            <a:extLst>
              <a:ext uri="{FF2B5EF4-FFF2-40B4-BE49-F238E27FC236}">
                <a16:creationId xmlns:a16="http://schemas.microsoft.com/office/drawing/2014/main" xmlns="" id="{22FC3E92-4228-4E80-BC3B-A4AE048B480C}"/>
              </a:ext>
            </a:extLst>
          </p:cNvPr>
          <p:cNvSpPr/>
          <p:nvPr/>
        </p:nvSpPr>
        <p:spPr>
          <a:xfrm>
            <a:off x="55972" y="1308072"/>
            <a:ext cx="3999205" cy="360092"/>
          </a:xfrm>
          <a:prstGeom prst="rect">
            <a:avLst/>
          </a:prstGeom>
          <a:solidFill>
            <a:srgbClr val="3E4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Медична допомога військовослужбовцям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CD40BA62-C429-4421-9F67-76BF562C917D}"/>
              </a:ext>
            </a:extLst>
          </p:cNvPr>
          <p:cNvSpPr txBox="1"/>
          <p:nvPr/>
        </p:nvSpPr>
        <p:spPr>
          <a:xfrm>
            <a:off x="61911" y="1671577"/>
            <a:ext cx="3938215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проліковано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11 443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осіб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uk-UA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евакопоїздів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прийнято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46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(з 2022 –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112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uk-UA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надають допомогу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закладів</a:t>
            </a:r>
          </a:p>
        </p:txBody>
      </p:sp>
      <p:pic>
        <p:nvPicPr>
          <p:cNvPr id="29" name="Рисунок 28" descr="Изображение выглядит как человек, одежда, в помещении, инвалидная коляс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ED23755C-AB1C-46AF-867C-B1736543CED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5019" b="6168"/>
          <a:stretch/>
        </p:blipFill>
        <p:spPr>
          <a:xfrm>
            <a:off x="4058292" y="4962293"/>
            <a:ext cx="3339281" cy="1849707"/>
          </a:xfrm>
          <a:prstGeom prst="rect">
            <a:avLst/>
          </a:prstGeom>
          <a:ln>
            <a:noFill/>
          </a:ln>
          <a:effectLst>
            <a:outerShdw sx="1000" sy="1000" algn="tl" rotWithShape="0">
              <a:srgbClr val="333333"/>
            </a:outerShdw>
          </a:effectLst>
        </p:spPr>
      </p:pic>
      <p:sp>
        <p:nvSpPr>
          <p:cNvPr id="31" name="Rectangle 40">
            <a:extLst>
              <a:ext uri="{FF2B5EF4-FFF2-40B4-BE49-F238E27FC236}">
                <a16:creationId xmlns:a16="http://schemas.microsoft.com/office/drawing/2014/main" xmlns="" id="{476A8783-3122-46C7-9115-F4D6BDB67D5F}"/>
              </a:ext>
            </a:extLst>
          </p:cNvPr>
          <p:cNvSpPr/>
          <p:nvPr/>
        </p:nvSpPr>
        <p:spPr>
          <a:xfrm>
            <a:off x="55972" y="2567943"/>
            <a:ext cx="3945708" cy="360093"/>
          </a:xfrm>
          <a:prstGeom prst="rect">
            <a:avLst/>
          </a:prstGeom>
          <a:solidFill>
            <a:srgbClr val="3E4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Реабілітаційна допомога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B3058DC9-71B9-41BE-A6BF-761ABC719311}"/>
              </a:ext>
            </a:extLst>
          </p:cNvPr>
          <p:cNvSpPr txBox="1"/>
          <p:nvPr/>
        </p:nvSpPr>
        <p:spPr>
          <a:xfrm>
            <a:off x="12929" y="2939421"/>
            <a:ext cx="407005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стаціонарно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16 355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особам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з них: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5 810 –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військовослужбовці у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13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закладах охорони здоров’я на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836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ліжках, (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216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у кластерних та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надкластерних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uk-UA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амбулаторно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11 250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особам, з них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183 –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військовослужбовці у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закладах охорони здоров’я</a:t>
            </a:r>
          </a:p>
        </p:txBody>
      </p:sp>
      <p:sp>
        <p:nvSpPr>
          <p:cNvPr id="33" name="Rectangle 40">
            <a:extLst>
              <a:ext uri="{FF2B5EF4-FFF2-40B4-BE49-F238E27FC236}">
                <a16:creationId xmlns:a16="http://schemas.microsoft.com/office/drawing/2014/main" xmlns="" id="{BD376075-7A0A-4FA0-BD54-BEF5E28DAE40}"/>
              </a:ext>
            </a:extLst>
          </p:cNvPr>
          <p:cNvSpPr/>
          <p:nvPr/>
        </p:nvSpPr>
        <p:spPr>
          <a:xfrm>
            <a:off x="7580111" y="4520594"/>
            <a:ext cx="4300245" cy="409717"/>
          </a:xfrm>
          <a:prstGeom prst="rect">
            <a:avLst/>
          </a:prstGeom>
          <a:solidFill>
            <a:srgbClr val="3E4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Новий підхід – експертні команди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905B90EA-3716-4274-AC0A-37EF9150C44A}"/>
              </a:ext>
            </a:extLst>
          </p:cNvPr>
          <p:cNvSpPr txBox="1"/>
          <p:nvPr/>
        </p:nvSpPr>
        <p:spPr>
          <a:xfrm>
            <a:off x="7421445" y="4950815"/>
            <a:ext cx="49088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проводиться оцінювання повсякденного функціонування у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12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закладах охорони здоров’я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uk-UA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створено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56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експертних команд 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uk-UA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працює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189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лікарів у складів експертних команд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uk-UA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 1 січня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передано для розгляду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 1135 справ (100%)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uk-UA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23 січня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передано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195 995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архівних справ (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100 %)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 40">
            <a:extLst>
              <a:ext uri="{FF2B5EF4-FFF2-40B4-BE49-F238E27FC236}">
                <a16:creationId xmlns:a16="http://schemas.microsoft.com/office/drawing/2014/main" xmlns="" id="{6D5B0C21-FF69-477E-A8F1-807FBE8BE287}"/>
              </a:ext>
            </a:extLst>
          </p:cNvPr>
          <p:cNvSpPr/>
          <p:nvPr/>
        </p:nvSpPr>
        <p:spPr>
          <a:xfrm>
            <a:off x="68968" y="4651541"/>
            <a:ext cx="3931157" cy="409717"/>
          </a:xfrm>
          <a:prstGeom prst="rect">
            <a:avLst/>
          </a:prstGeom>
          <a:solidFill>
            <a:srgbClr val="3E4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Реалізація Всеукраїнської програми ментального здоров’я «Ти як?»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4C2E4A18-FFEB-482E-925C-8DD78D7BF644}"/>
              </a:ext>
            </a:extLst>
          </p:cNvPr>
          <p:cNvSpPr txBox="1"/>
          <p:nvPr/>
        </p:nvSpPr>
        <p:spPr>
          <a:xfrm>
            <a:off x="10768" y="5130288"/>
            <a:ext cx="398935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відкрито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13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центрів ментального здоров’я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uk-UA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55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закладів охорони здоров’я уклали договір з НСЗУ щодо ментального здоров’я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uk-UA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100 % 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лікарів з ПМД пройшли навчання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mhGAP</a:t>
            </a:r>
            <a:endParaRPr lang="uk-UA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40">
            <a:extLst>
              <a:ext uri="{FF2B5EF4-FFF2-40B4-BE49-F238E27FC236}">
                <a16:creationId xmlns:a16="http://schemas.microsoft.com/office/drawing/2014/main" xmlns="" id="{0ABB705D-6CC4-4F71-A8A9-6B4394E1B1C9}"/>
              </a:ext>
            </a:extLst>
          </p:cNvPr>
          <p:cNvSpPr/>
          <p:nvPr/>
        </p:nvSpPr>
        <p:spPr>
          <a:xfrm>
            <a:off x="7563173" y="1266158"/>
            <a:ext cx="4300245" cy="409717"/>
          </a:xfrm>
          <a:prstGeom prst="rect">
            <a:avLst/>
          </a:prstGeom>
          <a:solidFill>
            <a:srgbClr val="3E4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Розвиток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кардіохірургії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трансплантологією</a:t>
            </a:r>
            <a:endParaRPr lang="uk-UA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8DCAE0FF-7C03-4DB3-BE14-3EBBC2E91530}"/>
              </a:ext>
            </a:extLst>
          </p:cNvPr>
          <p:cNvSpPr txBox="1"/>
          <p:nvPr/>
        </p:nvSpPr>
        <p:spPr>
          <a:xfrm>
            <a:off x="7438707" y="1673409"/>
            <a:ext cx="45197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Тернопільська обласна клінічна лікарня – </a:t>
            </a:r>
            <a:b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1765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кардіохірургічних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втручань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uk-UA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Тернопільська МКЛ № 2 –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858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втручань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uk-UA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проведено трансплантацію серця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– 1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40">
            <a:extLst>
              <a:ext uri="{FF2B5EF4-FFF2-40B4-BE49-F238E27FC236}">
                <a16:creationId xmlns:a16="http://schemas.microsoft.com/office/drawing/2014/main" xmlns="" id="{A78F85A7-B0A0-4B15-9617-6D1730514940}"/>
              </a:ext>
            </a:extLst>
          </p:cNvPr>
          <p:cNvSpPr/>
          <p:nvPr/>
        </p:nvSpPr>
        <p:spPr>
          <a:xfrm>
            <a:off x="7572600" y="2789263"/>
            <a:ext cx="4300245" cy="433061"/>
          </a:xfrm>
          <a:prstGeom prst="rect">
            <a:avLst/>
          </a:prstGeom>
          <a:solidFill>
            <a:srgbClr val="3E4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Розширення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доступу до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медичної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допомоги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лікарських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засобів</a:t>
            </a:r>
            <a:endParaRPr lang="uk-UA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60DC6672-CDAE-472E-9D72-A64B6A03DDE1}"/>
              </a:ext>
            </a:extLst>
          </p:cNvPr>
          <p:cNvSpPr txBox="1"/>
          <p:nvPr/>
        </p:nvSpPr>
        <p:spPr>
          <a:xfrm>
            <a:off x="7457560" y="3238191"/>
            <a:ext cx="4300244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Виписано «Доступних ліків» на суму </a:t>
            </a:r>
            <a:b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440,5 млн. грн.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uk-UA" sz="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відкрито 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мобільних аптечних пункти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endParaRPr lang="uk-UA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запроваджено мобільні аптечні пункти через АТ Укрпошта</a:t>
            </a:r>
          </a:p>
        </p:txBody>
      </p:sp>
      <p:grpSp>
        <p:nvGrpSpPr>
          <p:cNvPr id="51" name="Групувати 50">
            <a:extLst>
              <a:ext uri="{FF2B5EF4-FFF2-40B4-BE49-F238E27FC236}">
                <a16:creationId xmlns:a16="http://schemas.microsoft.com/office/drawing/2014/main" xmlns="" id="{FC70D431-E121-4B7A-8146-BFAA640025E5}"/>
              </a:ext>
            </a:extLst>
          </p:cNvPr>
          <p:cNvGrpSpPr/>
          <p:nvPr/>
        </p:nvGrpSpPr>
        <p:grpSpPr>
          <a:xfrm>
            <a:off x="6332732" y="-12528"/>
            <a:ext cx="5927288" cy="1217002"/>
            <a:chOff x="6332732" y="9243"/>
            <a:chExt cx="5927288" cy="1217002"/>
          </a:xfrm>
        </p:grpSpPr>
        <p:sp>
          <p:nvSpPr>
            <p:cNvPr id="52" name="Прямоугольник 4">
              <a:extLst>
                <a:ext uri="{FF2B5EF4-FFF2-40B4-BE49-F238E27FC236}">
                  <a16:creationId xmlns:a16="http://schemas.microsoft.com/office/drawing/2014/main" xmlns="" id="{888BE08D-9AB1-4620-9FCF-FB519B6BC713}"/>
                </a:ext>
              </a:extLst>
            </p:cNvPr>
            <p:cNvSpPr/>
            <p:nvPr/>
          </p:nvSpPr>
          <p:spPr>
            <a:xfrm>
              <a:off x="6332732" y="9243"/>
              <a:ext cx="5927288" cy="12170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600" b="1" dirty="0">
                  <a:solidFill>
                    <a:srgbClr val="576D9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Підсумки роботи галузі </a:t>
              </a:r>
            </a:p>
            <a:p>
              <a:pPr algn="ctr"/>
              <a:r>
                <a:rPr lang="uk-UA" sz="3600" b="1" dirty="0">
                  <a:solidFill>
                    <a:srgbClr val="576D9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2024</a:t>
              </a:r>
            </a:p>
          </p:txBody>
        </p:sp>
        <p:sp>
          <p:nvSpPr>
            <p:cNvPr id="53" name="Прямоугольник: скругленные углы 2">
              <a:extLst>
                <a:ext uri="{FF2B5EF4-FFF2-40B4-BE49-F238E27FC236}">
                  <a16:creationId xmlns:a16="http://schemas.microsoft.com/office/drawing/2014/main" xmlns="" id="{8CA7A15D-0627-460F-AFB7-BD55749C53E1}"/>
                </a:ext>
              </a:extLst>
            </p:cNvPr>
            <p:cNvSpPr/>
            <p:nvPr/>
          </p:nvSpPr>
          <p:spPr>
            <a:xfrm>
              <a:off x="6504495" y="98659"/>
              <a:ext cx="5519183" cy="1044259"/>
            </a:xfrm>
            <a:prstGeom prst="roundRect">
              <a:avLst/>
            </a:prstGeom>
            <a:noFill/>
            <a:ln w="57150">
              <a:solidFill>
                <a:srgbClr val="7BADB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090716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Зображення, що містить символ, Шрифт, емблема, логотип&#10;&#10;Автоматично згенерований опис">
            <a:extLst>
              <a:ext uri="{FF2B5EF4-FFF2-40B4-BE49-F238E27FC236}">
                <a16:creationId xmlns:a16="http://schemas.microsoft.com/office/drawing/2014/main" xmlns="" id="{6BECAA51-6F42-CC36-1CB5-AEDD397E7B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9820"/>
            <a:ext cx="1135479" cy="10930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89804" y="181480"/>
            <a:ext cx="26454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576D96"/>
                </a:solidFill>
                <a:latin typeface="Exo 2 Medium" panose="00000600000000000000" pitchFamily="2" charset="-52"/>
              </a:rPr>
              <a:t>ТЕРНОПІЛЬСЬКА ОБЛАСНА ВІЙСЬКОВА АДМІНІСТРАЦІЯ</a:t>
            </a:r>
            <a:endParaRPr lang="uk-UA" b="1" dirty="0">
              <a:solidFill>
                <a:srgbClr val="576D96"/>
              </a:solidFill>
              <a:latin typeface="Exo 2 Medium" panose="00000600000000000000" pitchFamily="2" charset="-52"/>
            </a:endParaRPr>
          </a:p>
        </p:txBody>
      </p:sp>
      <p:sp>
        <p:nvSpPr>
          <p:cNvPr id="8" name="Rectangle 40">
            <a:extLst>
              <a:ext uri="{FF2B5EF4-FFF2-40B4-BE49-F238E27FC236}">
                <a16:creationId xmlns:a16="http://schemas.microsoft.com/office/drawing/2014/main" xmlns="" id="{22FC3E92-4228-4E80-BC3B-A4AE048B480C}"/>
              </a:ext>
            </a:extLst>
          </p:cNvPr>
          <p:cNvSpPr/>
          <p:nvPr/>
        </p:nvSpPr>
        <p:spPr>
          <a:xfrm>
            <a:off x="357896" y="1713512"/>
            <a:ext cx="4938722" cy="1314359"/>
          </a:xfrm>
          <a:prstGeom prst="rect">
            <a:avLst/>
          </a:prstGeom>
          <a:solidFill>
            <a:srgbClr val="3E4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Надкластерні</a:t>
            </a:r>
            <a:r>
              <a:rPr lang="uk-U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заклади</a:t>
            </a:r>
          </a:p>
          <a:p>
            <a:endParaRPr lang="uk-UA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Сума договору у  ПМГ  - 2024 – 597 300 090 грн.</a:t>
            </a:r>
          </a:p>
          <a:p>
            <a:r>
              <a:rPr lang="uk-U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Оплата по ПМГ – 540 831 056 грн.</a:t>
            </a:r>
          </a:p>
          <a:p>
            <a:r>
              <a:rPr lang="uk-U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Сума договору у ПМГ – 2025 – 540 865 235 грн.</a:t>
            </a:r>
          </a:p>
          <a:p>
            <a:endParaRPr lang="uk-UA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Групувати 50">
            <a:extLst>
              <a:ext uri="{FF2B5EF4-FFF2-40B4-BE49-F238E27FC236}">
                <a16:creationId xmlns:a16="http://schemas.microsoft.com/office/drawing/2014/main" xmlns="" id="{FC70D431-E121-4B7A-8146-BFAA640025E5}"/>
              </a:ext>
            </a:extLst>
          </p:cNvPr>
          <p:cNvGrpSpPr/>
          <p:nvPr/>
        </p:nvGrpSpPr>
        <p:grpSpPr>
          <a:xfrm>
            <a:off x="6332732" y="-12528"/>
            <a:ext cx="5927288" cy="1217002"/>
            <a:chOff x="6332732" y="9243"/>
            <a:chExt cx="5927288" cy="1217002"/>
          </a:xfrm>
        </p:grpSpPr>
        <p:sp>
          <p:nvSpPr>
            <p:cNvPr id="10" name="Прямоугольник 4">
              <a:extLst>
                <a:ext uri="{FF2B5EF4-FFF2-40B4-BE49-F238E27FC236}">
                  <a16:creationId xmlns:a16="http://schemas.microsoft.com/office/drawing/2014/main" xmlns="" id="{888BE08D-9AB1-4620-9FCF-FB519B6BC713}"/>
                </a:ext>
              </a:extLst>
            </p:cNvPr>
            <p:cNvSpPr/>
            <p:nvPr/>
          </p:nvSpPr>
          <p:spPr>
            <a:xfrm>
              <a:off x="6332732" y="9243"/>
              <a:ext cx="5927288" cy="12170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600" b="1" dirty="0">
                  <a:solidFill>
                    <a:srgbClr val="576D9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Підсумки роботи галузі </a:t>
              </a:r>
            </a:p>
            <a:p>
              <a:pPr algn="ctr"/>
              <a:r>
                <a:rPr lang="uk-UA" sz="3600" b="1" dirty="0">
                  <a:solidFill>
                    <a:srgbClr val="576D9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2024</a:t>
              </a:r>
            </a:p>
          </p:txBody>
        </p:sp>
        <p:sp>
          <p:nvSpPr>
            <p:cNvPr id="11" name="Прямоугольник: скругленные углы 2">
              <a:extLst>
                <a:ext uri="{FF2B5EF4-FFF2-40B4-BE49-F238E27FC236}">
                  <a16:creationId xmlns:a16="http://schemas.microsoft.com/office/drawing/2014/main" xmlns="" id="{8CA7A15D-0627-460F-AFB7-BD55749C53E1}"/>
                </a:ext>
              </a:extLst>
            </p:cNvPr>
            <p:cNvSpPr/>
            <p:nvPr/>
          </p:nvSpPr>
          <p:spPr>
            <a:xfrm>
              <a:off x="6504495" y="98659"/>
              <a:ext cx="5519183" cy="1044259"/>
            </a:xfrm>
            <a:prstGeom prst="roundRect">
              <a:avLst/>
            </a:prstGeom>
            <a:noFill/>
            <a:ln w="57150">
              <a:solidFill>
                <a:srgbClr val="7BADB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Rectangle 40">
            <a:extLst>
              <a:ext uri="{FF2B5EF4-FFF2-40B4-BE49-F238E27FC236}">
                <a16:creationId xmlns:a16="http://schemas.microsoft.com/office/drawing/2014/main" xmlns="" id="{22FC3E92-4228-4E80-BC3B-A4AE048B480C}"/>
              </a:ext>
            </a:extLst>
          </p:cNvPr>
          <p:cNvSpPr/>
          <p:nvPr/>
        </p:nvSpPr>
        <p:spPr>
          <a:xfrm>
            <a:off x="7005988" y="1693385"/>
            <a:ext cx="4938722" cy="1314359"/>
          </a:xfrm>
          <a:prstGeom prst="rect">
            <a:avLst/>
          </a:prstGeom>
          <a:solidFill>
            <a:srgbClr val="3E4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Надкластерні</a:t>
            </a:r>
            <a:r>
              <a:rPr lang="uk-U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центри</a:t>
            </a:r>
          </a:p>
          <a:p>
            <a:endParaRPr lang="uk-UA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Сума договору у  ПМГ  - 2024 – 656 838 479 грн.</a:t>
            </a:r>
          </a:p>
          <a:p>
            <a:r>
              <a:rPr lang="uk-U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Оплата по ПМГ –  608 279 471 грн.</a:t>
            </a:r>
          </a:p>
          <a:p>
            <a:r>
              <a:rPr lang="uk-U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Сума договору у ПМГ – 2025 –  643 888 626 грн.</a:t>
            </a:r>
          </a:p>
          <a:p>
            <a:endParaRPr lang="uk-UA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40">
            <a:extLst>
              <a:ext uri="{FF2B5EF4-FFF2-40B4-BE49-F238E27FC236}">
                <a16:creationId xmlns:a16="http://schemas.microsoft.com/office/drawing/2014/main" xmlns="" id="{22FC3E92-4228-4E80-BC3B-A4AE048B480C}"/>
              </a:ext>
            </a:extLst>
          </p:cNvPr>
          <p:cNvSpPr/>
          <p:nvPr/>
        </p:nvSpPr>
        <p:spPr>
          <a:xfrm>
            <a:off x="3845844" y="3542314"/>
            <a:ext cx="4938722" cy="1314359"/>
          </a:xfrm>
          <a:prstGeom prst="rect">
            <a:avLst/>
          </a:prstGeom>
          <a:solidFill>
            <a:srgbClr val="3E4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Кластерні</a:t>
            </a:r>
            <a:r>
              <a:rPr lang="uk-U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лікарні</a:t>
            </a:r>
          </a:p>
          <a:p>
            <a:endParaRPr lang="uk-UA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Сума договору у  ПМГ  - 2024 – 1 104 443 818  грн.</a:t>
            </a:r>
          </a:p>
          <a:p>
            <a:r>
              <a:rPr lang="uk-U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Оплата по ПМГ –  991 187 192  грн.</a:t>
            </a:r>
          </a:p>
          <a:p>
            <a:r>
              <a:rPr lang="uk-U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Сума договору у ПМГ – 2025 – 942 552 238  грн.</a:t>
            </a:r>
          </a:p>
          <a:p>
            <a:endParaRPr lang="uk-UA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40">
            <a:extLst>
              <a:ext uri="{FF2B5EF4-FFF2-40B4-BE49-F238E27FC236}">
                <a16:creationId xmlns:a16="http://schemas.microsoft.com/office/drawing/2014/main" xmlns="" id="{22FC3E92-4228-4E80-BC3B-A4AE048B480C}"/>
              </a:ext>
            </a:extLst>
          </p:cNvPr>
          <p:cNvSpPr/>
          <p:nvPr/>
        </p:nvSpPr>
        <p:spPr>
          <a:xfrm>
            <a:off x="349270" y="5299227"/>
            <a:ext cx="4938722" cy="1314359"/>
          </a:xfrm>
          <a:prstGeom prst="rect">
            <a:avLst/>
          </a:prstGeom>
          <a:solidFill>
            <a:srgbClr val="3E4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Загальні лікарні</a:t>
            </a:r>
          </a:p>
          <a:p>
            <a:endParaRPr lang="uk-UA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Сума договору у  ПМГ  - 2024 – 877 520 875   грн.</a:t>
            </a:r>
          </a:p>
          <a:p>
            <a:r>
              <a:rPr lang="uk-U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Оплата по ПМГ –    832 007 292 грн.</a:t>
            </a:r>
          </a:p>
          <a:p>
            <a:r>
              <a:rPr lang="uk-U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Сума договору у ПМГ – 2025 –   906 620 253 грн.</a:t>
            </a:r>
          </a:p>
          <a:p>
            <a:endParaRPr lang="uk-UA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40">
            <a:extLst>
              <a:ext uri="{FF2B5EF4-FFF2-40B4-BE49-F238E27FC236}">
                <a16:creationId xmlns:a16="http://schemas.microsoft.com/office/drawing/2014/main" xmlns="" id="{22FC3E92-4228-4E80-BC3B-A4AE048B480C}"/>
              </a:ext>
            </a:extLst>
          </p:cNvPr>
          <p:cNvSpPr/>
          <p:nvPr/>
        </p:nvSpPr>
        <p:spPr>
          <a:xfrm>
            <a:off x="7057747" y="5287724"/>
            <a:ext cx="4938722" cy="1314359"/>
          </a:xfrm>
          <a:prstGeom prst="rect">
            <a:avLst/>
          </a:prstGeom>
          <a:solidFill>
            <a:srgbClr val="3E4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Заклади поза спроможною мережею</a:t>
            </a:r>
          </a:p>
          <a:p>
            <a:endParaRPr lang="uk-UA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Сума договору у  ПМГ  - 2024 –  345 176 942   грн.</a:t>
            </a:r>
          </a:p>
          <a:p>
            <a:r>
              <a:rPr lang="uk-U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Оплата по ПМГ –     308 625 525 грн.</a:t>
            </a:r>
          </a:p>
          <a:p>
            <a:r>
              <a:rPr lang="uk-U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Сума договору у ПМГ – 2025 –  288  692 487  грн.</a:t>
            </a:r>
          </a:p>
          <a:p>
            <a:endParaRPr lang="uk-UA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604" name="Picture 4" descr="Купить Наклейка договор с НСЗУ 297х210 мм А4 артикул 8966 недорого в  Украине с доставко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96" y="3337928"/>
            <a:ext cx="3027572" cy="1589476"/>
          </a:xfrm>
          <a:prstGeom prst="rect">
            <a:avLst/>
          </a:prstGeom>
          <a:noFill/>
        </p:spPr>
      </p:pic>
      <p:pic>
        <p:nvPicPr>
          <p:cNvPr id="25606" name="Picture 6" descr="Тернопільський ЦПМСД уклав Договір про надання медичних послуг з НСЗУ ! ::  Центр первинної медико-санітарної допомоги м. Тернопіль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96058" y="3178804"/>
            <a:ext cx="2466975" cy="1847851"/>
          </a:xfrm>
          <a:prstGeom prst="rect">
            <a:avLst/>
          </a:prstGeom>
          <a:noFill/>
        </p:spPr>
      </p:pic>
      <p:pic>
        <p:nvPicPr>
          <p:cNvPr id="25608" name="Picture 8" descr="Договір з НСЗУ - МедРад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515" y="246185"/>
            <a:ext cx="1978270" cy="1345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Зображення, що містить символ, Шрифт, емблема, логотип&#10;&#10;Автоматично згенерований опис">
            <a:extLst>
              <a:ext uri="{FF2B5EF4-FFF2-40B4-BE49-F238E27FC236}">
                <a16:creationId xmlns:a16="http://schemas.microsoft.com/office/drawing/2014/main" xmlns="" id="{6BECAA51-6F42-CC36-1CB5-AEDD397E7B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9820"/>
            <a:ext cx="1135479" cy="10930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89804" y="181480"/>
            <a:ext cx="26454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576D96"/>
                </a:solidFill>
                <a:latin typeface="Exo 2 Medium" panose="00000600000000000000" pitchFamily="2" charset="-52"/>
              </a:rPr>
              <a:t>ТЕРНОПІЛЬСЬКА ОБЛАСНА ВІЙСЬКОВА АДМІНІСТРАЦІЯ</a:t>
            </a:r>
            <a:endParaRPr lang="uk-UA" b="1" dirty="0">
              <a:solidFill>
                <a:srgbClr val="576D96"/>
              </a:solidFill>
              <a:latin typeface="Exo 2 Medium" panose="00000600000000000000" pitchFamily="2" charset="-52"/>
            </a:endParaRPr>
          </a:p>
        </p:txBody>
      </p:sp>
      <p:sp>
        <p:nvSpPr>
          <p:cNvPr id="8" name="Rectangle 40">
            <a:extLst>
              <a:ext uri="{FF2B5EF4-FFF2-40B4-BE49-F238E27FC236}">
                <a16:creationId xmlns:a16="http://schemas.microsoft.com/office/drawing/2014/main" xmlns="" id="{22FC3E92-4228-4E80-BC3B-A4AE048B480C}"/>
              </a:ext>
            </a:extLst>
          </p:cNvPr>
          <p:cNvSpPr/>
          <p:nvPr/>
        </p:nvSpPr>
        <p:spPr>
          <a:xfrm>
            <a:off x="155274" y="1411587"/>
            <a:ext cx="4783447" cy="839907"/>
          </a:xfrm>
          <a:prstGeom prst="rect">
            <a:avLst/>
          </a:prstGeom>
          <a:solidFill>
            <a:srgbClr val="3E4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400" dirty="0" smtClean="0"/>
              <a:t>З 1 січня 2025 року експертні команди розглянули 2815 направлень, з яких групу інвалідності встановлено 1486 особам</a:t>
            </a:r>
            <a:endParaRPr lang="uk-UA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увати 50">
            <a:extLst>
              <a:ext uri="{FF2B5EF4-FFF2-40B4-BE49-F238E27FC236}">
                <a16:creationId xmlns:a16="http://schemas.microsoft.com/office/drawing/2014/main" xmlns="" id="{FC70D431-E121-4B7A-8146-BFAA640025E5}"/>
              </a:ext>
            </a:extLst>
          </p:cNvPr>
          <p:cNvGrpSpPr/>
          <p:nvPr/>
        </p:nvGrpSpPr>
        <p:grpSpPr>
          <a:xfrm>
            <a:off x="6332732" y="-12528"/>
            <a:ext cx="5927288" cy="1217002"/>
            <a:chOff x="6332732" y="9243"/>
            <a:chExt cx="5927288" cy="1217002"/>
          </a:xfrm>
        </p:grpSpPr>
        <p:sp>
          <p:nvSpPr>
            <p:cNvPr id="10" name="Прямоугольник 4">
              <a:extLst>
                <a:ext uri="{FF2B5EF4-FFF2-40B4-BE49-F238E27FC236}">
                  <a16:creationId xmlns:a16="http://schemas.microsoft.com/office/drawing/2014/main" xmlns="" id="{888BE08D-9AB1-4620-9FCF-FB519B6BC713}"/>
                </a:ext>
              </a:extLst>
            </p:cNvPr>
            <p:cNvSpPr/>
            <p:nvPr/>
          </p:nvSpPr>
          <p:spPr>
            <a:xfrm>
              <a:off x="6332732" y="9243"/>
              <a:ext cx="5927288" cy="12170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600" b="1" dirty="0" smtClean="0">
                  <a:solidFill>
                    <a:srgbClr val="576D9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Робота ЕК </a:t>
              </a:r>
              <a:endParaRPr lang="uk-UA" sz="3600" b="1" dirty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uk-UA" sz="3600" b="1" dirty="0" smtClean="0">
                  <a:solidFill>
                    <a:srgbClr val="576D9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2025</a:t>
              </a:r>
              <a:endParaRPr lang="uk-UA" sz="3600" b="1" dirty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Прямоугольник: скругленные углы 2">
              <a:extLst>
                <a:ext uri="{FF2B5EF4-FFF2-40B4-BE49-F238E27FC236}">
                  <a16:creationId xmlns:a16="http://schemas.microsoft.com/office/drawing/2014/main" xmlns="" id="{8CA7A15D-0627-460F-AFB7-BD55749C53E1}"/>
                </a:ext>
              </a:extLst>
            </p:cNvPr>
            <p:cNvSpPr/>
            <p:nvPr/>
          </p:nvSpPr>
          <p:spPr>
            <a:xfrm>
              <a:off x="6504495" y="98659"/>
              <a:ext cx="5519183" cy="1044259"/>
            </a:xfrm>
            <a:prstGeom prst="roundRect">
              <a:avLst/>
            </a:prstGeom>
            <a:noFill/>
            <a:ln w="57150">
              <a:solidFill>
                <a:srgbClr val="7BADB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72528" y="2252011"/>
          <a:ext cx="4753156" cy="2513076"/>
        </p:xfrm>
        <a:graphic>
          <a:graphicData uri="http://schemas.openxmlformats.org/drawingml/2006/table">
            <a:tbl>
              <a:tblPr/>
              <a:tblGrid>
                <a:gridCol w="2449338"/>
                <a:gridCol w="784898"/>
                <a:gridCol w="853367"/>
                <a:gridCol w="665553"/>
              </a:tblGrid>
              <a:tr h="2597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Наявна група інвалідності</a:t>
                      </a:r>
                      <a:endParaRPr lang="uk-UA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жінки</a:t>
                      </a:r>
                      <a:endParaRPr lang="uk-UA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чоловіки</a:t>
                      </a:r>
                      <a:endParaRPr lang="uk-UA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Times New Roman"/>
                          <a:cs typeface="Times New Roman"/>
                        </a:rPr>
                        <a:t>всього</a:t>
                      </a:r>
                      <a:endParaRPr lang="uk-UA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7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третя (III)</a:t>
                      </a:r>
                      <a:endParaRPr lang="uk-UA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  <a:cs typeface="Times New Roman"/>
                        </a:rPr>
                        <a:t>417</a:t>
                      </a:r>
                      <a:endParaRPr lang="uk-UA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  <a:cs typeface="Times New Roman"/>
                        </a:rPr>
                        <a:t>623</a:t>
                      </a:r>
                      <a:endParaRPr lang="uk-UA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Times New Roman"/>
                          <a:cs typeface="Times New Roman"/>
                        </a:rPr>
                        <a:t>1040</a:t>
                      </a:r>
                      <a:endParaRPr lang="uk-UA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7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  <a:cs typeface="Times New Roman"/>
                        </a:rPr>
                        <a:t>перша (I), підгрупи Б</a:t>
                      </a:r>
                      <a:endParaRPr lang="uk-UA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uk-UA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uk-UA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uk-UA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7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  <a:cs typeface="Times New Roman"/>
                        </a:rPr>
                        <a:t>перша (I), підгрупи А</a:t>
                      </a:r>
                      <a:endParaRPr lang="uk-UA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uk-UA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uk-UA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uk-UA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7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  <a:cs typeface="Times New Roman"/>
                        </a:rPr>
                        <a:t>друга (II)</a:t>
                      </a:r>
                      <a:endParaRPr lang="uk-UA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169</a:t>
                      </a:r>
                      <a:endParaRPr lang="uk-UA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197</a:t>
                      </a:r>
                      <a:endParaRPr lang="uk-UA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Times New Roman"/>
                          <a:cs typeface="Times New Roman"/>
                        </a:rPr>
                        <a:t>366</a:t>
                      </a:r>
                      <a:endParaRPr lang="uk-UA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  <a:cs typeface="Times New Roman"/>
                        </a:rPr>
                        <a:t>дитина з інвалідністю, підгрупи А</a:t>
                      </a:r>
                      <a:endParaRPr lang="uk-UA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uk-UA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uk-UA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uk-UA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7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  <a:cs typeface="Times New Roman"/>
                        </a:rPr>
                        <a:t>дитина з інвалідністю</a:t>
                      </a:r>
                      <a:endParaRPr lang="uk-UA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uk-UA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uk-UA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uk-UA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7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ВСЬОГО</a:t>
                      </a:r>
                      <a:endParaRPr lang="uk-UA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latin typeface="Times New Roman"/>
                          <a:ea typeface="Times New Roman"/>
                          <a:cs typeface="Times New Roman"/>
                        </a:rPr>
                        <a:t>620</a:t>
                      </a:r>
                      <a:endParaRPr lang="uk-UA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latin typeface="Times New Roman"/>
                          <a:ea typeface="Times New Roman"/>
                          <a:cs typeface="Times New Roman"/>
                        </a:rPr>
                        <a:t>867</a:t>
                      </a:r>
                      <a:endParaRPr lang="uk-UA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latin typeface="Times New Roman"/>
                          <a:ea typeface="Times New Roman"/>
                          <a:cs typeface="Times New Roman"/>
                        </a:rPr>
                        <a:t>1486</a:t>
                      </a:r>
                      <a:endParaRPr lang="uk-UA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575" marR="28575" marT="19050" marB="1905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Rectangle 40">
            <a:extLst>
              <a:ext uri="{FF2B5EF4-FFF2-40B4-BE49-F238E27FC236}">
                <a16:creationId xmlns:a16="http://schemas.microsoft.com/office/drawing/2014/main" xmlns="" id="{22FC3E92-4228-4E80-BC3B-A4AE048B480C}"/>
              </a:ext>
            </a:extLst>
          </p:cNvPr>
          <p:cNvSpPr/>
          <p:nvPr/>
        </p:nvSpPr>
        <p:spPr>
          <a:xfrm>
            <a:off x="6616460" y="1167172"/>
            <a:ext cx="5362754" cy="782397"/>
          </a:xfrm>
          <a:prstGeom prst="rect">
            <a:avLst/>
          </a:prstGeom>
          <a:solidFill>
            <a:srgbClr val="3E4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 smtClean="0"/>
              <a:t>Інфраструктура експертних команд Тернопільської області</a:t>
            </a:r>
            <a:endParaRPr lang="uk-UA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Графіка 3">
            <a:extLst>
              <a:ext uri="{FF2B5EF4-FFF2-40B4-BE49-F238E27FC236}">
                <a16:creationId xmlns="" xmlns:a16="http://schemas.microsoft.com/office/drawing/2014/main" id="{B9A820D1-4187-43E5-9C13-1E3B5ADD91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53818" y="1871932"/>
            <a:ext cx="2267795" cy="3876376"/>
          </a:xfrm>
          <a:prstGeom prst="rect">
            <a:avLst/>
          </a:prstGeom>
        </p:spPr>
      </p:pic>
      <p:grpSp>
        <p:nvGrpSpPr>
          <p:cNvPr id="21" name="Групувати 4">
            <a:extLst>
              <a:ext uri="{FF2B5EF4-FFF2-40B4-BE49-F238E27FC236}">
                <a16:creationId xmlns="" xmlns:a16="http://schemas.microsoft.com/office/drawing/2014/main" id="{E92E0DA7-E7FC-404F-8F62-1C2928CE5A51}"/>
              </a:ext>
            </a:extLst>
          </p:cNvPr>
          <p:cNvGrpSpPr/>
          <p:nvPr/>
        </p:nvGrpSpPr>
        <p:grpSpPr>
          <a:xfrm>
            <a:off x="8153615" y="1984076"/>
            <a:ext cx="3323391" cy="3946077"/>
            <a:chOff x="39748" y="3697474"/>
            <a:chExt cx="2668583" cy="4657128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342417" y="3700722"/>
              <a:ext cx="2277691" cy="3240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uk-UA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КНП «ТОКПНЛ» ТОР</a:t>
              </a:r>
            </a:p>
          </p:txBody>
        </p:sp>
        <p:grpSp>
          <p:nvGrpSpPr>
            <p:cNvPr id="23" name="Group 28">
              <a:extLst>
                <a:ext uri="{FF2B5EF4-FFF2-40B4-BE49-F238E27FC236}">
                  <a16:creationId xmlns="" xmlns:a16="http://schemas.microsoft.com/office/drawing/2014/main" id="{22FA953B-104D-47FB-C9E8-337474322020}"/>
                </a:ext>
              </a:extLst>
            </p:cNvPr>
            <p:cNvGrpSpPr/>
            <p:nvPr/>
          </p:nvGrpSpPr>
          <p:grpSpPr>
            <a:xfrm>
              <a:off x="39748" y="3697474"/>
              <a:ext cx="298480" cy="338554"/>
              <a:chOff x="726841" y="1800436"/>
              <a:chExt cx="298480" cy="338554"/>
            </a:xfrm>
          </p:grpSpPr>
          <p:pic>
            <p:nvPicPr>
              <p:cNvPr id="63" name="Picture 29">
                <a:extLst>
                  <a:ext uri="{FF2B5EF4-FFF2-40B4-BE49-F238E27FC236}">
                    <a16:creationId xmlns="" xmlns:a16="http://schemas.microsoft.com/office/drawing/2014/main" id="{92D2E967-7913-09A4-7A25-AF310C936B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61504" y="1802674"/>
                <a:ext cx="229154" cy="305539"/>
              </a:xfrm>
              <a:prstGeom prst="rect">
                <a:avLst/>
              </a:prstGeom>
            </p:spPr>
          </p:pic>
          <p:sp>
            <p:nvSpPr>
              <p:cNvPr id="64" name="TextBox 63">
                <a:extLst>
                  <a:ext uri="{FF2B5EF4-FFF2-40B4-BE49-F238E27FC236}">
                    <a16:creationId xmlns="" xmlns:a16="http://schemas.microsoft.com/office/drawing/2014/main" id="{41751645-DA8B-5DEF-9227-8F6002F15B73}"/>
                  </a:ext>
                </a:extLst>
              </p:cNvPr>
              <p:cNvSpPr txBox="1"/>
              <p:nvPr/>
            </p:nvSpPr>
            <p:spPr>
              <a:xfrm>
                <a:off x="726841" y="1800436"/>
                <a:ext cx="29848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uk-UA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lang="x-none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4" name="Прямоугольник 16">
              <a:extLst>
                <a:ext uri="{FF2B5EF4-FFF2-40B4-BE49-F238E27FC236}">
                  <a16:creationId xmlns="" xmlns:a16="http://schemas.microsoft.com/office/drawing/2014/main" id="{0CC1C301-D4B3-D21C-1BD1-41D46BB04BE7}"/>
                </a:ext>
              </a:extLst>
            </p:cNvPr>
            <p:cNvSpPr/>
            <p:nvPr/>
          </p:nvSpPr>
          <p:spPr>
            <a:xfrm>
              <a:off x="342418" y="4127392"/>
              <a:ext cx="2345918" cy="3191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uk-UA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КНП «ТОКЛ» ТОР</a:t>
              </a:r>
            </a:p>
          </p:txBody>
        </p:sp>
        <p:grpSp>
          <p:nvGrpSpPr>
            <p:cNvPr id="25" name="Group 34">
              <a:extLst>
                <a:ext uri="{FF2B5EF4-FFF2-40B4-BE49-F238E27FC236}">
                  <a16:creationId xmlns="" xmlns:a16="http://schemas.microsoft.com/office/drawing/2014/main" id="{CCED3A86-BD84-2C1D-D1E0-81E99DD24E21}"/>
                </a:ext>
              </a:extLst>
            </p:cNvPr>
            <p:cNvGrpSpPr/>
            <p:nvPr/>
          </p:nvGrpSpPr>
          <p:grpSpPr>
            <a:xfrm>
              <a:off x="39748" y="4124144"/>
              <a:ext cx="298480" cy="338554"/>
              <a:chOff x="726841" y="1800436"/>
              <a:chExt cx="298480" cy="338554"/>
            </a:xfrm>
          </p:grpSpPr>
          <p:pic>
            <p:nvPicPr>
              <p:cNvPr id="61" name="Picture 35">
                <a:extLst>
                  <a:ext uri="{FF2B5EF4-FFF2-40B4-BE49-F238E27FC236}">
                    <a16:creationId xmlns="" xmlns:a16="http://schemas.microsoft.com/office/drawing/2014/main" id="{2C8924A9-24CC-F11F-FE6E-BA94757A04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61504" y="1802674"/>
                <a:ext cx="229154" cy="305539"/>
              </a:xfrm>
              <a:prstGeom prst="rect">
                <a:avLst/>
              </a:prstGeom>
            </p:spPr>
          </p:pic>
          <p:sp>
            <p:nvSpPr>
              <p:cNvPr id="62" name="TextBox 61">
                <a:extLst>
                  <a:ext uri="{FF2B5EF4-FFF2-40B4-BE49-F238E27FC236}">
                    <a16:creationId xmlns="" xmlns:a16="http://schemas.microsoft.com/office/drawing/2014/main" id="{54102D1D-EAB4-F0F8-E1EC-8398A3D0DF09}"/>
                  </a:ext>
                </a:extLst>
              </p:cNvPr>
              <p:cNvSpPr txBox="1"/>
              <p:nvPr/>
            </p:nvSpPr>
            <p:spPr>
              <a:xfrm>
                <a:off x="726841" y="1800436"/>
                <a:ext cx="29848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uk-UA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x-none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" name="Прямоугольник 16">
              <a:extLst>
                <a:ext uri="{FF2B5EF4-FFF2-40B4-BE49-F238E27FC236}">
                  <a16:creationId xmlns="" xmlns:a16="http://schemas.microsoft.com/office/drawing/2014/main" id="{E6F13BAF-A2BE-6D76-F259-A295EB7D1717}"/>
                </a:ext>
              </a:extLst>
            </p:cNvPr>
            <p:cNvSpPr/>
            <p:nvPr/>
          </p:nvSpPr>
          <p:spPr>
            <a:xfrm>
              <a:off x="353655" y="6932191"/>
              <a:ext cx="2345918" cy="33402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uk-UA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КНП «Заліщицька МЛ» ЗМР</a:t>
              </a:r>
            </a:p>
          </p:txBody>
        </p:sp>
        <p:grpSp>
          <p:nvGrpSpPr>
            <p:cNvPr id="27" name="Group 49">
              <a:extLst>
                <a:ext uri="{FF2B5EF4-FFF2-40B4-BE49-F238E27FC236}">
                  <a16:creationId xmlns="" xmlns:a16="http://schemas.microsoft.com/office/drawing/2014/main" id="{0C7F12DD-9F36-84BB-5944-C8816E757889}"/>
                </a:ext>
              </a:extLst>
            </p:cNvPr>
            <p:cNvGrpSpPr/>
            <p:nvPr/>
          </p:nvGrpSpPr>
          <p:grpSpPr>
            <a:xfrm>
              <a:off x="39748" y="4522437"/>
              <a:ext cx="298480" cy="338554"/>
              <a:chOff x="726841" y="1800436"/>
              <a:chExt cx="298480" cy="338554"/>
            </a:xfrm>
          </p:grpSpPr>
          <p:pic>
            <p:nvPicPr>
              <p:cNvPr id="59" name="Picture 50">
                <a:extLst>
                  <a:ext uri="{FF2B5EF4-FFF2-40B4-BE49-F238E27FC236}">
                    <a16:creationId xmlns="" xmlns:a16="http://schemas.microsoft.com/office/drawing/2014/main" id="{3A66C998-6A93-C32B-6AA1-D94D4A7A0E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61504" y="1802674"/>
                <a:ext cx="229154" cy="305539"/>
              </a:xfrm>
              <a:prstGeom prst="rect">
                <a:avLst/>
              </a:prstGeom>
            </p:spPr>
          </p:pic>
          <p:sp>
            <p:nvSpPr>
              <p:cNvPr id="60" name="TextBox 59">
                <a:extLst>
                  <a:ext uri="{FF2B5EF4-FFF2-40B4-BE49-F238E27FC236}">
                    <a16:creationId xmlns="" xmlns:a16="http://schemas.microsoft.com/office/drawing/2014/main" id="{9E83AD17-9093-CDB1-1910-5E2E9375BB6A}"/>
                  </a:ext>
                </a:extLst>
              </p:cNvPr>
              <p:cNvSpPr txBox="1"/>
              <p:nvPr/>
            </p:nvSpPr>
            <p:spPr>
              <a:xfrm>
                <a:off x="726841" y="1800436"/>
                <a:ext cx="29848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uk-UA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x-none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8" name="Прямоугольник 16">
              <a:extLst>
                <a:ext uri="{FF2B5EF4-FFF2-40B4-BE49-F238E27FC236}">
                  <a16:creationId xmlns="" xmlns:a16="http://schemas.microsoft.com/office/drawing/2014/main" id="{5BE53603-4D48-459A-8C9E-E961502D7B6B}"/>
                </a:ext>
              </a:extLst>
            </p:cNvPr>
            <p:cNvSpPr/>
            <p:nvPr/>
          </p:nvSpPr>
          <p:spPr>
            <a:xfrm>
              <a:off x="364000" y="7729716"/>
              <a:ext cx="1874474" cy="209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uk-UA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КНП «Кременецька ОЛ» КМР</a:t>
              </a:r>
            </a:p>
          </p:txBody>
        </p:sp>
        <p:grpSp>
          <p:nvGrpSpPr>
            <p:cNvPr id="29" name="Group 49">
              <a:extLst>
                <a:ext uri="{FF2B5EF4-FFF2-40B4-BE49-F238E27FC236}">
                  <a16:creationId xmlns="" xmlns:a16="http://schemas.microsoft.com/office/drawing/2014/main" id="{6D33A57B-EA3E-4305-879B-716B91B77B27}"/>
                </a:ext>
              </a:extLst>
            </p:cNvPr>
            <p:cNvGrpSpPr/>
            <p:nvPr/>
          </p:nvGrpSpPr>
          <p:grpSpPr>
            <a:xfrm>
              <a:off x="39748" y="4907660"/>
              <a:ext cx="298480" cy="338554"/>
              <a:chOff x="726841" y="1800436"/>
              <a:chExt cx="298480" cy="338554"/>
            </a:xfrm>
          </p:grpSpPr>
          <p:pic>
            <p:nvPicPr>
              <p:cNvPr id="57" name="Picture 50">
                <a:extLst>
                  <a:ext uri="{FF2B5EF4-FFF2-40B4-BE49-F238E27FC236}">
                    <a16:creationId xmlns="" xmlns:a16="http://schemas.microsoft.com/office/drawing/2014/main" id="{998908C3-7CD8-4B08-BCE9-5AC53D9982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61504" y="1802674"/>
                <a:ext cx="229154" cy="305539"/>
              </a:xfrm>
              <a:prstGeom prst="rect">
                <a:avLst/>
              </a:prstGeom>
            </p:spPr>
          </p:pic>
          <p:sp>
            <p:nvSpPr>
              <p:cNvPr id="58" name="TextBox 57">
                <a:extLst>
                  <a:ext uri="{FF2B5EF4-FFF2-40B4-BE49-F238E27FC236}">
                    <a16:creationId xmlns="" xmlns:a16="http://schemas.microsoft.com/office/drawing/2014/main" id="{AD1C404C-3E2B-4760-866B-33B79D79EA10}"/>
                  </a:ext>
                </a:extLst>
              </p:cNvPr>
              <p:cNvSpPr txBox="1"/>
              <p:nvPr/>
            </p:nvSpPr>
            <p:spPr>
              <a:xfrm>
                <a:off x="726841" y="1800436"/>
                <a:ext cx="29848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uk-UA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lang="x-none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0" name="Group 49">
              <a:extLst>
                <a:ext uri="{FF2B5EF4-FFF2-40B4-BE49-F238E27FC236}">
                  <a16:creationId xmlns="" xmlns:a16="http://schemas.microsoft.com/office/drawing/2014/main" id="{AA235CA4-BF0C-4D0C-8C27-46610824CD47}"/>
                </a:ext>
              </a:extLst>
            </p:cNvPr>
            <p:cNvGrpSpPr/>
            <p:nvPr/>
          </p:nvGrpSpPr>
          <p:grpSpPr>
            <a:xfrm>
              <a:off x="39748" y="5314147"/>
              <a:ext cx="298480" cy="338554"/>
              <a:chOff x="726841" y="1800436"/>
              <a:chExt cx="298480" cy="338554"/>
            </a:xfrm>
          </p:grpSpPr>
          <p:pic>
            <p:nvPicPr>
              <p:cNvPr id="55" name="Picture 50">
                <a:extLst>
                  <a:ext uri="{FF2B5EF4-FFF2-40B4-BE49-F238E27FC236}">
                    <a16:creationId xmlns="" xmlns:a16="http://schemas.microsoft.com/office/drawing/2014/main" id="{779F6F5A-86D8-4880-B2AF-5F87E8F4D1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61504" y="1802674"/>
                <a:ext cx="229154" cy="305539"/>
              </a:xfrm>
              <a:prstGeom prst="rect">
                <a:avLst/>
              </a:prstGeom>
            </p:spPr>
          </p:pic>
          <p:sp>
            <p:nvSpPr>
              <p:cNvPr id="56" name="TextBox 55">
                <a:extLst>
                  <a:ext uri="{FF2B5EF4-FFF2-40B4-BE49-F238E27FC236}">
                    <a16:creationId xmlns="" xmlns:a16="http://schemas.microsoft.com/office/drawing/2014/main" id="{ECE2FBA1-EBDE-405A-AEB8-92255ED6A08B}"/>
                  </a:ext>
                </a:extLst>
              </p:cNvPr>
              <p:cNvSpPr txBox="1"/>
              <p:nvPr/>
            </p:nvSpPr>
            <p:spPr>
              <a:xfrm>
                <a:off x="726841" y="1800436"/>
                <a:ext cx="29848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uk-UA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endParaRPr lang="x-none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1" name="Прямоугольник 16">
              <a:extLst>
                <a:ext uri="{FF2B5EF4-FFF2-40B4-BE49-F238E27FC236}">
                  <a16:creationId xmlns="" xmlns:a16="http://schemas.microsoft.com/office/drawing/2014/main" id="{F596AC25-A9CE-4406-BB68-00D3577132B4}"/>
                </a:ext>
              </a:extLst>
            </p:cNvPr>
            <p:cNvSpPr/>
            <p:nvPr/>
          </p:nvSpPr>
          <p:spPr>
            <a:xfrm>
              <a:off x="369863" y="7294689"/>
              <a:ext cx="1861965" cy="416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uk-UA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КНП «Чортківська ЦМЛ» ЧМР</a:t>
              </a:r>
            </a:p>
          </p:txBody>
        </p:sp>
        <p:grpSp>
          <p:nvGrpSpPr>
            <p:cNvPr id="32" name="Group 28">
              <a:extLst>
                <a:ext uri="{FF2B5EF4-FFF2-40B4-BE49-F238E27FC236}">
                  <a16:creationId xmlns="" xmlns:a16="http://schemas.microsoft.com/office/drawing/2014/main" id="{F27B970B-61EB-4481-AE78-9AB622B51772}"/>
                </a:ext>
              </a:extLst>
            </p:cNvPr>
            <p:cNvGrpSpPr/>
            <p:nvPr/>
          </p:nvGrpSpPr>
          <p:grpSpPr>
            <a:xfrm>
              <a:off x="55175" y="5681258"/>
              <a:ext cx="298480" cy="338554"/>
              <a:chOff x="726840" y="1800436"/>
              <a:chExt cx="298480" cy="338554"/>
            </a:xfrm>
          </p:grpSpPr>
          <p:pic>
            <p:nvPicPr>
              <p:cNvPr id="53" name="Picture 29">
                <a:extLst>
                  <a:ext uri="{FF2B5EF4-FFF2-40B4-BE49-F238E27FC236}">
                    <a16:creationId xmlns="" xmlns:a16="http://schemas.microsoft.com/office/drawing/2014/main" id="{FFE21A2A-4795-4227-A0C0-F9BA1D8BEF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61504" y="1802674"/>
                <a:ext cx="229154" cy="305539"/>
              </a:xfrm>
              <a:prstGeom prst="rect">
                <a:avLst/>
              </a:prstGeom>
            </p:spPr>
          </p:pic>
          <p:sp>
            <p:nvSpPr>
              <p:cNvPr id="54" name="TextBox 53">
                <a:extLst>
                  <a:ext uri="{FF2B5EF4-FFF2-40B4-BE49-F238E27FC236}">
                    <a16:creationId xmlns="" xmlns:a16="http://schemas.microsoft.com/office/drawing/2014/main" id="{042300DD-A75A-4D2E-976C-FB5230D4948C}"/>
                  </a:ext>
                </a:extLst>
              </p:cNvPr>
              <p:cNvSpPr txBox="1"/>
              <p:nvPr/>
            </p:nvSpPr>
            <p:spPr>
              <a:xfrm>
                <a:off x="726840" y="1800436"/>
                <a:ext cx="29848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uk-UA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endParaRPr lang="x-none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3" name="Прямоугольник 16">
              <a:extLst>
                <a:ext uri="{FF2B5EF4-FFF2-40B4-BE49-F238E27FC236}">
                  <a16:creationId xmlns="" xmlns:a16="http://schemas.microsoft.com/office/drawing/2014/main" id="{AB530C0F-7CE3-4428-ABD9-CC6B39B3FDF3}"/>
                </a:ext>
              </a:extLst>
            </p:cNvPr>
            <p:cNvSpPr/>
            <p:nvPr/>
          </p:nvSpPr>
          <p:spPr>
            <a:xfrm>
              <a:off x="364639" y="5374812"/>
              <a:ext cx="1928785" cy="3338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uk-UA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КНП «ТМКЛШД»</a:t>
              </a:r>
            </a:p>
          </p:txBody>
        </p:sp>
        <p:grpSp>
          <p:nvGrpSpPr>
            <p:cNvPr id="34" name="Group 34">
              <a:extLst>
                <a:ext uri="{FF2B5EF4-FFF2-40B4-BE49-F238E27FC236}">
                  <a16:creationId xmlns="" xmlns:a16="http://schemas.microsoft.com/office/drawing/2014/main" id="{E4AD2483-AD88-460A-A511-F8AB3B84A53F}"/>
                </a:ext>
              </a:extLst>
            </p:cNvPr>
            <p:cNvGrpSpPr/>
            <p:nvPr/>
          </p:nvGrpSpPr>
          <p:grpSpPr>
            <a:xfrm>
              <a:off x="44144" y="6088830"/>
              <a:ext cx="337499" cy="2265772"/>
              <a:chOff x="715809" y="1802674"/>
              <a:chExt cx="337499" cy="2265772"/>
            </a:xfrm>
          </p:grpSpPr>
          <p:pic>
            <p:nvPicPr>
              <p:cNvPr id="41" name="Picture 35">
                <a:extLst>
                  <a:ext uri="{FF2B5EF4-FFF2-40B4-BE49-F238E27FC236}">
                    <a16:creationId xmlns="" xmlns:a16="http://schemas.microsoft.com/office/drawing/2014/main" id="{8B27D4AF-3871-4C0C-B32A-208F97DEA0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66728" y="2605710"/>
                <a:ext cx="229154" cy="305539"/>
              </a:xfrm>
              <a:prstGeom prst="rect">
                <a:avLst/>
              </a:prstGeom>
            </p:spPr>
          </p:pic>
          <p:pic>
            <p:nvPicPr>
              <p:cNvPr id="42" name="Picture 35">
                <a:extLst>
                  <a:ext uri="{FF2B5EF4-FFF2-40B4-BE49-F238E27FC236}">
                    <a16:creationId xmlns="" xmlns:a16="http://schemas.microsoft.com/office/drawing/2014/main" id="{F2894D59-2E6A-4A4E-9A22-A8F1534644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64995" y="2253275"/>
                <a:ext cx="229154" cy="305539"/>
              </a:xfrm>
              <a:prstGeom prst="rect">
                <a:avLst/>
              </a:prstGeom>
            </p:spPr>
          </p:pic>
          <p:pic>
            <p:nvPicPr>
              <p:cNvPr id="43" name="Picture 35">
                <a:extLst>
                  <a:ext uri="{FF2B5EF4-FFF2-40B4-BE49-F238E27FC236}">
                    <a16:creationId xmlns="" xmlns:a16="http://schemas.microsoft.com/office/drawing/2014/main" id="{8A366F4F-0F18-4EA3-8728-E10526B1E2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61504" y="1802674"/>
                <a:ext cx="229154" cy="305539"/>
              </a:xfrm>
              <a:prstGeom prst="rect">
                <a:avLst/>
              </a:prstGeom>
            </p:spPr>
          </p:pic>
          <p:sp>
            <p:nvSpPr>
              <p:cNvPr id="44" name="TextBox 43">
                <a:extLst>
                  <a:ext uri="{FF2B5EF4-FFF2-40B4-BE49-F238E27FC236}">
                    <a16:creationId xmlns="" xmlns:a16="http://schemas.microsoft.com/office/drawing/2014/main" id="{35994C2C-A123-4255-8577-ED131EADA847}"/>
                  </a:ext>
                </a:extLst>
              </p:cNvPr>
              <p:cNvSpPr txBox="1"/>
              <p:nvPr/>
            </p:nvSpPr>
            <p:spPr>
              <a:xfrm>
                <a:off x="731029" y="1814705"/>
                <a:ext cx="29848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uk-UA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  <a:endParaRPr lang="x-none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="" xmlns:a16="http://schemas.microsoft.com/office/drawing/2014/main" id="{F3E7E950-6C37-4441-92C4-4E2049C061FA}"/>
                  </a:ext>
                </a:extLst>
              </p:cNvPr>
              <p:cNvSpPr txBox="1"/>
              <p:nvPr/>
            </p:nvSpPr>
            <p:spPr>
              <a:xfrm>
                <a:off x="761503" y="2264305"/>
                <a:ext cx="239670" cy="2718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uk-UA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  <a:endParaRPr lang="x-none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="" xmlns:a16="http://schemas.microsoft.com/office/drawing/2014/main" id="{2AADA8F6-DEDA-482E-982D-D37C08C5D2C7}"/>
                  </a:ext>
                </a:extLst>
              </p:cNvPr>
              <p:cNvSpPr txBox="1"/>
              <p:nvPr/>
            </p:nvSpPr>
            <p:spPr>
              <a:xfrm>
                <a:off x="761503" y="2616020"/>
                <a:ext cx="239671" cy="2718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uk-UA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  <a:endParaRPr lang="x-none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47" name="Picture 35">
                <a:extLst>
                  <a:ext uri="{FF2B5EF4-FFF2-40B4-BE49-F238E27FC236}">
                    <a16:creationId xmlns="" xmlns:a16="http://schemas.microsoft.com/office/drawing/2014/main" id="{F17E4D36-ECD2-4207-B9C8-80881B3F4A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72019" y="2984360"/>
                <a:ext cx="229154" cy="305539"/>
              </a:xfrm>
              <a:prstGeom prst="rect">
                <a:avLst/>
              </a:prstGeom>
            </p:spPr>
          </p:pic>
          <p:pic>
            <p:nvPicPr>
              <p:cNvPr id="48" name="Picture 35">
                <a:extLst>
                  <a:ext uri="{FF2B5EF4-FFF2-40B4-BE49-F238E27FC236}">
                    <a16:creationId xmlns="" xmlns:a16="http://schemas.microsoft.com/office/drawing/2014/main" id="{C559121C-869D-43F3-B101-7F1C1C738B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72019" y="3369764"/>
                <a:ext cx="229154" cy="305539"/>
              </a:xfrm>
              <a:prstGeom prst="rect">
                <a:avLst/>
              </a:prstGeom>
            </p:spPr>
          </p:pic>
          <p:pic>
            <p:nvPicPr>
              <p:cNvPr id="49" name="Picture 35">
                <a:extLst>
                  <a:ext uri="{FF2B5EF4-FFF2-40B4-BE49-F238E27FC236}">
                    <a16:creationId xmlns="" xmlns:a16="http://schemas.microsoft.com/office/drawing/2014/main" id="{EC3EEE28-E01E-463D-BA63-BFC6AE093D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72019" y="3762907"/>
                <a:ext cx="229154" cy="305539"/>
              </a:xfrm>
              <a:prstGeom prst="rect">
                <a:avLst/>
              </a:prstGeom>
            </p:spPr>
          </p:pic>
          <p:sp>
            <p:nvSpPr>
              <p:cNvPr id="50" name="TextBox 49">
                <a:extLst>
                  <a:ext uri="{FF2B5EF4-FFF2-40B4-BE49-F238E27FC236}">
                    <a16:creationId xmlns="" xmlns:a16="http://schemas.microsoft.com/office/drawing/2014/main" id="{04504899-5B9D-4E5B-9C08-76C266610FBB}"/>
                  </a:ext>
                </a:extLst>
              </p:cNvPr>
              <p:cNvSpPr txBox="1"/>
              <p:nvPr/>
            </p:nvSpPr>
            <p:spPr>
              <a:xfrm>
                <a:off x="715809" y="2977322"/>
                <a:ext cx="331059" cy="2718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uk-UA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endParaRPr lang="x-none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="" xmlns:a16="http://schemas.microsoft.com/office/drawing/2014/main" id="{88FC22C8-320B-4BB9-9A82-DD9F7C84C44A}"/>
                  </a:ext>
                </a:extLst>
              </p:cNvPr>
              <p:cNvSpPr txBox="1"/>
              <p:nvPr/>
            </p:nvSpPr>
            <p:spPr>
              <a:xfrm>
                <a:off x="720365" y="3386609"/>
                <a:ext cx="321946" cy="2718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uk-UA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11</a:t>
                </a:r>
                <a:endParaRPr lang="x-none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="" xmlns:a16="http://schemas.microsoft.com/office/drawing/2014/main" id="{1E32A4AC-094D-4992-AFFF-D34909B962BE}"/>
                  </a:ext>
                </a:extLst>
              </p:cNvPr>
              <p:cNvSpPr txBox="1"/>
              <p:nvPr/>
            </p:nvSpPr>
            <p:spPr>
              <a:xfrm>
                <a:off x="722249" y="3778021"/>
                <a:ext cx="331059" cy="2718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uk-UA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12</a:t>
                </a:r>
                <a:endParaRPr lang="x-none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5" name="Прямоугольник 16">
              <a:extLst>
                <a:ext uri="{FF2B5EF4-FFF2-40B4-BE49-F238E27FC236}">
                  <a16:creationId xmlns="" xmlns:a16="http://schemas.microsoft.com/office/drawing/2014/main" id="{1F37CD81-E723-440E-9876-A11FE8883036}"/>
                </a:ext>
              </a:extLst>
            </p:cNvPr>
            <p:cNvSpPr/>
            <p:nvPr/>
          </p:nvSpPr>
          <p:spPr>
            <a:xfrm>
              <a:off x="369863" y="5728063"/>
              <a:ext cx="2139566" cy="32865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uk-UA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КНП «ТКМЛ № 2» ТМР</a:t>
              </a:r>
            </a:p>
          </p:txBody>
        </p:sp>
        <p:sp>
          <p:nvSpPr>
            <p:cNvPr id="36" name="Прямоугольник 16">
              <a:extLst>
                <a:ext uri="{FF2B5EF4-FFF2-40B4-BE49-F238E27FC236}">
                  <a16:creationId xmlns="" xmlns:a16="http://schemas.microsoft.com/office/drawing/2014/main" id="{FBBA81EC-C4DC-40F4-B53B-D37F5836F22E}"/>
                </a:ext>
              </a:extLst>
            </p:cNvPr>
            <p:cNvSpPr/>
            <p:nvPr/>
          </p:nvSpPr>
          <p:spPr>
            <a:xfrm>
              <a:off x="362413" y="6562063"/>
              <a:ext cx="2345918" cy="33402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uk-UA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КНП ТМР «Теребовлянська МЛ»</a:t>
              </a:r>
            </a:p>
          </p:txBody>
        </p:sp>
        <p:sp>
          <p:nvSpPr>
            <p:cNvPr id="37" name="Прямоугольник 16">
              <a:extLst>
                <a:ext uri="{FF2B5EF4-FFF2-40B4-BE49-F238E27FC236}">
                  <a16:creationId xmlns="" xmlns:a16="http://schemas.microsoft.com/office/drawing/2014/main" id="{8679BDF4-8C2B-4697-8CE3-80FE30AD45E0}"/>
                </a:ext>
              </a:extLst>
            </p:cNvPr>
            <p:cNvSpPr/>
            <p:nvPr/>
          </p:nvSpPr>
          <p:spPr>
            <a:xfrm>
              <a:off x="338280" y="4936898"/>
              <a:ext cx="2139566" cy="32865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uk-UA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КНП «ТРФМЦ» ТМР</a:t>
              </a:r>
            </a:p>
          </p:txBody>
        </p:sp>
        <p:sp>
          <p:nvSpPr>
            <p:cNvPr id="38" name="Прямоугольник 16">
              <a:extLst>
                <a:ext uri="{FF2B5EF4-FFF2-40B4-BE49-F238E27FC236}">
                  <a16:creationId xmlns="" xmlns:a16="http://schemas.microsoft.com/office/drawing/2014/main" id="{071AABBA-CE40-4E7F-B909-68F7F98CAD56}"/>
                </a:ext>
              </a:extLst>
            </p:cNvPr>
            <p:cNvSpPr/>
            <p:nvPr/>
          </p:nvSpPr>
          <p:spPr>
            <a:xfrm>
              <a:off x="369863" y="6122781"/>
              <a:ext cx="2223289" cy="4078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uk-UA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КНП «</a:t>
              </a:r>
              <a:r>
                <a:rPr lang="uk-UA" sz="100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Козівська</a:t>
              </a:r>
              <a:r>
                <a:rPr lang="uk-UA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ЦРЛ» КСЛ</a:t>
              </a:r>
            </a:p>
          </p:txBody>
        </p:sp>
        <p:sp>
          <p:nvSpPr>
            <p:cNvPr id="39" name="Прямоугольник 16">
              <a:extLst>
                <a:ext uri="{FF2B5EF4-FFF2-40B4-BE49-F238E27FC236}">
                  <a16:creationId xmlns="" xmlns:a16="http://schemas.microsoft.com/office/drawing/2014/main" id="{E1C0E0A5-824C-455D-B595-FC79F928277E}"/>
                </a:ext>
              </a:extLst>
            </p:cNvPr>
            <p:cNvSpPr/>
            <p:nvPr/>
          </p:nvSpPr>
          <p:spPr>
            <a:xfrm>
              <a:off x="372971" y="4553181"/>
              <a:ext cx="1874474" cy="209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uk-UA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КНП «ТОКОД» ТОР</a:t>
              </a:r>
            </a:p>
          </p:txBody>
        </p:sp>
        <p:sp>
          <p:nvSpPr>
            <p:cNvPr id="40" name="Прямоугольник 16">
              <a:extLst>
                <a:ext uri="{FF2B5EF4-FFF2-40B4-BE49-F238E27FC236}">
                  <a16:creationId xmlns="" xmlns:a16="http://schemas.microsoft.com/office/drawing/2014/main" id="{B65CF0FC-B318-41FF-9706-C2D0C5254BCB}"/>
                </a:ext>
              </a:extLst>
            </p:cNvPr>
            <p:cNvSpPr/>
            <p:nvPr/>
          </p:nvSpPr>
          <p:spPr>
            <a:xfrm>
              <a:off x="355288" y="8096890"/>
              <a:ext cx="1874474" cy="2098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uk-UA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КНП «Збаразька ЦМЛ» ЗМР</a:t>
              </a:r>
            </a:p>
          </p:txBody>
        </p:sp>
      </p:grpSp>
      <p:graphicFrame>
        <p:nvGraphicFramePr>
          <p:cNvPr id="65" name="Діаграма 12">
            <a:extLst>
              <a:ext uri="{FF2B5EF4-FFF2-40B4-BE49-F238E27FC236}">
                <a16:creationId xmlns="" xmlns:a16="http://schemas.microsoft.com/office/drawing/2014/main" id="{EFE14542-79AD-4903-A219-EEDF67BC88A8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131737580"/>
              </p:ext>
            </p:extLst>
          </p:nvPr>
        </p:nvGraphicFramePr>
        <p:xfrm>
          <a:off x="9123230" y="0"/>
          <a:ext cx="3518624" cy="6784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126" name="AutoShape 6" descr="Реформа МСЕК: визначено заклади, де працюватимуть експертні команд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128" name="AutoShape 8" descr="Реформа МСЕК: визначено заклади, де працюватимуть експертні команд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130" name="AutoShape 10" descr="Реформа МСЕК: визначено заклади, де працюватимуть експертні команд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132" name="AutoShape 12" descr="Реформа МСЕК: визначено заклади, де працюватимуть експертні команд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6CDD10-0EE3-CFC5-F99F-FE5FD44F5E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xmlns="" id="{F4EC5472-2559-D718-E94D-D3486BF92A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7" name="Рисунок 6" descr="Зображення, що містить тканина, одежа, білий&#10;&#10;Автоматично згенерований опис">
            <a:extLst>
              <a:ext uri="{FF2B5EF4-FFF2-40B4-BE49-F238E27FC236}">
                <a16:creationId xmlns:a16="http://schemas.microsoft.com/office/drawing/2014/main" xmlns="" id="{735E69D5-C8DC-8542-662B-F46BFD5839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Групувати 10">
            <a:extLst>
              <a:ext uri="{FF2B5EF4-FFF2-40B4-BE49-F238E27FC236}">
                <a16:creationId xmlns:a16="http://schemas.microsoft.com/office/drawing/2014/main" xmlns="" id="{CE24B343-4342-889B-EC1D-F6FF7590043D}"/>
              </a:ext>
            </a:extLst>
          </p:cNvPr>
          <p:cNvGrpSpPr/>
          <p:nvPr/>
        </p:nvGrpSpPr>
        <p:grpSpPr>
          <a:xfrm>
            <a:off x="0" y="49820"/>
            <a:ext cx="4262283" cy="1248038"/>
            <a:chOff x="0" y="63499"/>
            <a:chExt cx="7949381" cy="2417901"/>
          </a:xfrm>
        </p:grpSpPr>
        <p:pic>
          <p:nvPicPr>
            <p:cNvPr id="9" name="Рисунок 8" descr="Зображення, що містить символ, Шрифт, емблема, логотип&#10;&#10;Автоматично згенерований опис">
              <a:extLst>
                <a:ext uri="{FF2B5EF4-FFF2-40B4-BE49-F238E27FC236}">
                  <a16:creationId xmlns:a16="http://schemas.microsoft.com/office/drawing/2014/main" xmlns="" id="{6BECAA51-6F42-CC36-1CB5-AEDD397E7B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63499"/>
              <a:ext cx="2117728" cy="211772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11836F26-608B-125C-6FC6-C38E8321E6FC}"/>
                </a:ext>
              </a:extLst>
            </p:cNvPr>
            <p:cNvSpPr txBox="1"/>
            <p:nvPr/>
          </p:nvSpPr>
          <p:spPr>
            <a:xfrm>
              <a:off x="2227007" y="191727"/>
              <a:ext cx="5722374" cy="2289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2000" b="1" dirty="0">
                  <a:solidFill>
                    <a:srgbClr val="576D96"/>
                  </a:solidFill>
                  <a:latin typeface="Exo 2 Medium" panose="00000600000000000000" pitchFamily="2" charset="-52"/>
                </a:rPr>
                <a:t>ТЕРНОПІЛЬСЬКА ОБЛАСНА ВІЙСЬКОВА АДМІНІСТРАЦІЯ</a:t>
              </a:r>
            </a:p>
          </p:txBody>
        </p:sp>
      </p:grpSp>
      <p:grpSp>
        <p:nvGrpSpPr>
          <p:cNvPr id="14" name="Групувати 13">
            <a:extLst>
              <a:ext uri="{FF2B5EF4-FFF2-40B4-BE49-F238E27FC236}">
                <a16:creationId xmlns:a16="http://schemas.microsoft.com/office/drawing/2014/main" xmlns="" id="{6F4CE994-E22D-4F4F-8BF4-BF36725DE636}"/>
              </a:ext>
            </a:extLst>
          </p:cNvPr>
          <p:cNvGrpSpPr/>
          <p:nvPr/>
        </p:nvGrpSpPr>
        <p:grpSpPr>
          <a:xfrm>
            <a:off x="5808624" y="-9517"/>
            <a:ext cx="6163522" cy="1217002"/>
            <a:chOff x="5808624" y="-9517"/>
            <a:chExt cx="6163522" cy="1217002"/>
          </a:xfrm>
        </p:grpSpPr>
        <p:sp>
          <p:nvSpPr>
            <p:cNvPr id="15" name="Прямоугольник 4">
              <a:extLst>
                <a:ext uri="{FF2B5EF4-FFF2-40B4-BE49-F238E27FC236}">
                  <a16:creationId xmlns:a16="http://schemas.microsoft.com/office/drawing/2014/main" xmlns="" id="{A41822DB-2F25-4B6B-98C7-4834FBFFD663}"/>
                </a:ext>
              </a:extLst>
            </p:cNvPr>
            <p:cNvSpPr/>
            <p:nvPr/>
          </p:nvSpPr>
          <p:spPr>
            <a:xfrm>
              <a:off x="5884039" y="-9517"/>
              <a:ext cx="5927288" cy="12170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600" b="1" dirty="0">
                  <a:solidFill>
                    <a:srgbClr val="576D9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Пріоритетні напрямки на 2025 рік</a:t>
              </a:r>
            </a:p>
          </p:txBody>
        </p:sp>
        <p:sp>
          <p:nvSpPr>
            <p:cNvPr id="16" name="Прямоугольник: скругленные углы 2">
              <a:extLst>
                <a:ext uri="{FF2B5EF4-FFF2-40B4-BE49-F238E27FC236}">
                  <a16:creationId xmlns:a16="http://schemas.microsoft.com/office/drawing/2014/main" xmlns="" id="{E05EC37A-BFB5-4C49-B3B2-2F0E449BDF01}"/>
                </a:ext>
              </a:extLst>
            </p:cNvPr>
            <p:cNvSpPr/>
            <p:nvPr/>
          </p:nvSpPr>
          <p:spPr>
            <a:xfrm>
              <a:off x="5808624" y="100179"/>
              <a:ext cx="6163522" cy="1088452"/>
            </a:xfrm>
            <a:prstGeom prst="roundRect">
              <a:avLst/>
            </a:prstGeom>
            <a:noFill/>
            <a:ln w="57150">
              <a:solidFill>
                <a:srgbClr val="7BADB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5" name="Rectangle 40">
            <a:extLst>
              <a:ext uri="{FF2B5EF4-FFF2-40B4-BE49-F238E27FC236}">
                <a16:creationId xmlns:a16="http://schemas.microsoft.com/office/drawing/2014/main" xmlns="" id="{4E7E8647-0A3D-4889-941F-64C055E7BB82}"/>
              </a:ext>
            </a:extLst>
          </p:cNvPr>
          <p:cNvSpPr/>
          <p:nvPr/>
        </p:nvSpPr>
        <p:spPr>
          <a:xfrm>
            <a:off x="160224" y="3356049"/>
            <a:ext cx="8190135" cy="559683"/>
          </a:xfrm>
          <a:prstGeom prst="rect">
            <a:avLst/>
          </a:prstGeom>
          <a:solidFill>
            <a:srgbClr val="3E4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відкриття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стаціонарних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реабілітаційних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відділень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базі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усіх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багатопрофільних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надкластерних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кластерних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закладів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охорони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здоров’я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7" name="Rectangle 40">
            <a:extLst>
              <a:ext uri="{FF2B5EF4-FFF2-40B4-BE49-F238E27FC236}">
                <a16:creationId xmlns:a16="http://schemas.microsoft.com/office/drawing/2014/main" xmlns="" id="{FC5608B3-466A-4A44-8952-9BB782E5DE54}"/>
              </a:ext>
            </a:extLst>
          </p:cNvPr>
          <p:cNvSpPr/>
          <p:nvPr/>
        </p:nvSpPr>
        <p:spPr>
          <a:xfrm>
            <a:off x="185912" y="5296812"/>
            <a:ext cx="8173009" cy="329774"/>
          </a:xfrm>
          <a:prstGeom prst="rect">
            <a:avLst/>
          </a:prstGeom>
          <a:solidFill>
            <a:srgbClr val="3E4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вдосконалення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трансплантології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базі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Тернопільської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обласної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клінічної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лікарні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Групувати 32">
            <a:extLst>
              <a:ext uri="{FF2B5EF4-FFF2-40B4-BE49-F238E27FC236}">
                <a16:creationId xmlns:a16="http://schemas.microsoft.com/office/drawing/2014/main" xmlns="" id="{1A5B21FB-9A1F-4DC8-8E57-D20A1E1682CE}"/>
              </a:ext>
            </a:extLst>
          </p:cNvPr>
          <p:cNvGrpSpPr/>
          <p:nvPr/>
        </p:nvGrpSpPr>
        <p:grpSpPr>
          <a:xfrm>
            <a:off x="160224" y="1406533"/>
            <a:ext cx="8214034" cy="5336025"/>
            <a:chOff x="3812579" y="1483661"/>
            <a:chExt cx="8214034" cy="5336025"/>
          </a:xfrm>
        </p:grpSpPr>
        <p:sp>
          <p:nvSpPr>
            <p:cNvPr id="35" name="Rectangle 40">
              <a:extLst>
                <a:ext uri="{FF2B5EF4-FFF2-40B4-BE49-F238E27FC236}">
                  <a16:creationId xmlns:a16="http://schemas.microsoft.com/office/drawing/2014/main" xmlns="" id="{B4660E2B-05CE-434E-90B1-C1B4B8ED5CDD}"/>
                </a:ext>
              </a:extLst>
            </p:cNvPr>
            <p:cNvSpPr/>
            <p:nvPr/>
          </p:nvSpPr>
          <p:spPr>
            <a:xfrm>
              <a:off x="3828809" y="4905902"/>
              <a:ext cx="8188346" cy="348663"/>
            </a:xfrm>
            <a:prstGeom prst="rect">
              <a:avLst/>
            </a:prstGeom>
            <a:solidFill>
              <a:srgbClr val="3E4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забезпечення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покращеного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харчування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для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військовослужбовців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36" name="Rectangle 40">
              <a:extLst>
                <a:ext uri="{FF2B5EF4-FFF2-40B4-BE49-F238E27FC236}">
                  <a16:creationId xmlns:a16="http://schemas.microsoft.com/office/drawing/2014/main" xmlns="" id="{7583F68D-26CD-4ACB-A8A1-78DAAECDA014}"/>
                </a:ext>
              </a:extLst>
            </p:cNvPr>
            <p:cNvSpPr/>
            <p:nvPr/>
          </p:nvSpPr>
          <p:spPr>
            <a:xfrm>
              <a:off x="3826344" y="4136220"/>
              <a:ext cx="8173009" cy="640437"/>
            </a:xfrm>
            <a:prstGeom prst="rect">
              <a:avLst/>
            </a:prstGeom>
            <a:solidFill>
              <a:srgbClr val="3E4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психосоціальна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та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психіатрична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допомога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дорослим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та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дітям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у центрах ментального (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психічного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)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здоров'я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та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мобільними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мультидисциплінарними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командами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кластерних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лікарень</a:t>
              </a:r>
              <a:endParaRPr lang="ru-RU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0">
              <a:extLst>
                <a:ext uri="{FF2B5EF4-FFF2-40B4-BE49-F238E27FC236}">
                  <a16:creationId xmlns:a16="http://schemas.microsoft.com/office/drawing/2014/main" xmlns="" id="{6F28E944-B97C-4E09-A2CA-F8D50BAE6425}"/>
                </a:ext>
              </a:extLst>
            </p:cNvPr>
            <p:cNvSpPr/>
            <p:nvPr/>
          </p:nvSpPr>
          <p:spPr>
            <a:xfrm>
              <a:off x="3821141" y="1960934"/>
              <a:ext cx="8188346" cy="348663"/>
            </a:xfrm>
            <a:prstGeom prst="rect">
              <a:avLst/>
            </a:prstGeom>
            <a:solidFill>
              <a:srgbClr val="3E4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забезпечення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фінансової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стабільності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системи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закладів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охорони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здоров’я</a:t>
              </a:r>
              <a:endParaRPr lang="ru-RU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Rectangle 40">
              <a:extLst>
                <a:ext uri="{FF2B5EF4-FFF2-40B4-BE49-F238E27FC236}">
                  <a16:creationId xmlns:a16="http://schemas.microsoft.com/office/drawing/2014/main" xmlns="" id="{4A3E0527-D87F-4704-8CCF-4AE8FCF5834C}"/>
                </a:ext>
              </a:extLst>
            </p:cNvPr>
            <p:cNvSpPr/>
            <p:nvPr/>
          </p:nvSpPr>
          <p:spPr>
            <a:xfrm>
              <a:off x="3828809" y="2451627"/>
              <a:ext cx="8188346" cy="348664"/>
            </a:xfrm>
            <a:prstGeom prst="rect">
              <a:avLst/>
            </a:prstGeom>
            <a:solidFill>
              <a:srgbClr val="3E4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удосконалення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спроможної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мережі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закладів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охорони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здоров’я</a:t>
              </a:r>
              <a:endParaRPr lang="ru-RU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Rectangle 40">
              <a:extLst>
                <a:ext uri="{FF2B5EF4-FFF2-40B4-BE49-F238E27FC236}">
                  <a16:creationId xmlns:a16="http://schemas.microsoft.com/office/drawing/2014/main" xmlns="" id="{A63A6814-06ED-4D28-8BDE-5DDCEF05F4D2}"/>
                </a:ext>
              </a:extLst>
            </p:cNvPr>
            <p:cNvSpPr/>
            <p:nvPr/>
          </p:nvSpPr>
          <p:spPr>
            <a:xfrm>
              <a:off x="3822006" y="2939196"/>
              <a:ext cx="8188346" cy="348664"/>
            </a:xfrm>
            <a:prstGeom prst="rect">
              <a:avLst/>
            </a:prstGeom>
            <a:solidFill>
              <a:srgbClr val="3E4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дотримання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маршрутів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пацієнта</a:t>
              </a:r>
              <a:endParaRPr lang="ru-RU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Rectangle 40">
              <a:extLst>
                <a:ext uri="{FF2B5EF4-FFF2-40B4-BE49-F238E27FC236}">
                  <a16:creationId xmlns:a16="http://schemas.microsoft.com/office/drawing/2014/main" xmlns="" id="{96EF6DC1-9985-4212-8102-0A17BB5B43A7}"/>
                </a:ext>
              </a:extLst>
            </p:cNvPr>
            <p:cNvSpPr/>
            <p:nvPr/>
          </p:nvSpPr>
          <p:spPr>
            <a:xfrm>
              <a:off x="3812579" y="1483661"/>
              <a:ext cx="8188346" cy="348664"/>
            </a:xfrm>
            <a:prstGeom prst="rect">
              <a:avLst/>
            </a:prstGeom>
            <a:solidFill>
              <a:srgbClr val="3E4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забезпечення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ефективного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уравління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закладами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охорони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здоров’я</a:t>
              </a:r>
              <a:endParaRPr lang="ru-RU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Rectangle 40">
              <a:extLst>
                <a:ext uri="{FF2B5EF4-FFF2-40B4-BE49-F238E27FC236}">
                  <a16:creationId xmlns:a16="http://schemas.microsoft.com/office/drawing/2014/main" xmlns="" id="{C2DAC3C3-1F86-4571-93CD-43F31CCFE9BD}"/>
                </a:ext>
              </a:extLst>
            </p:cNvPr>
            <p:cNvSpPr/>
            <p:nvPr/>
          </p:nvSpPr>
          <p:spPr>
            <a:xfrm>
              <a:off x="3828809" y="6365090"/>
              <a:ext cx="8188346" cy="454596"/>
            </a:xfrm>
            <a:prstGeom prst="rect">
              <a:avLst/>
            </a:prstGeom>
            <a:solidFill>
              <a:srgbClr val="3E4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uk-UA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співпраця закладів охорони здоров’я у єдиному медичному просторі незалежно від форми власності</a:t>
              </a:r>
            </a:p>
          </p:txBody>
        </p:sp>
        <p:sp>
          <p:nvSpPr>
            <p:cNvPr id="52" name="Rectangle 40">
              <a:extLst>
                <a:ext uri="{FF2B5EF4-FFF2-40B4-BE49-F238E27FC236}">
                  <a16:creationId xmlns:a16="http://schemas.microsoft.com/office/drawing/2014/main" xmlns="" id="{39557221-7E0A-4DD0-92CC-58820A897329}"/>
                </a:ext>
              </a:extLst>
            </p:cNvPr>
            <p:cNvSpPr/>
            <p:nvPr/>
          </p:nvSpPr>
          <p:spPr>
            <a:xfrm>
              <a:off x="3838267" y="5858315"/>
              <a:ext cx="8188346" cy="350532"/>
            </a:xfrm>
            <a:prstGeom prst="rect">
              <a:avLst/>
            </a:prstGeom>
            <a:solidFill>
              <a:srgbClr val="3E4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uk-UA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удосконалення первинної медичної допомоги у територіальних громадах</a:t>
              </a:r>
            </a:p>
          </p:txBody>
        </p:sp>
      </p:grpSp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A8E80573-3EC8-477F-AA31-711DC8022F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02133" y="4052401"/>
            <a:ext cx="3470013" cy="2680730"/>
          </a:xfrm>
          <a:prstGeom prst="rect">
            <a:avLst/>
          </a:prstGeom>
        </p:spPr>
      </p:pic>
      <p:pic>
        <p:nvPicPr>
          <p:cNvPr id="53" name="Picture 12">
            <a:extLst>
              <a:ext uri="{FF2B5EF4-FFF2-40B4-BE49-F238E27FC236}">
                <a16:creationId xmlns:a16="http://schemas.microsoft.com/office/drawing/2014/main" xmlns="" id="{64B8481A-1108-4A3B-811D-7A4CB8F0B1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/>
          <a:srcRect l="12496"/>
          <a:stretch/>
        </p:blipFill>
        <p:spPr bwMode="auto">
          <a:xfrm>
            <a:off x="8499064" y="1409815"/>
            <a:ext cx="3473082" cy="2505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266545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6CDD10-0EE3-CFC5-F99F-FE5FD44F5E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xmlns="" id="{F4EC5472-2559-D718-E94D-D3486BF92A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7" name="Рисунок 6" descr="Зображення, що містить тканина, одежа, білий&#10;&#10;Автоматично згенерований опис">
            <a:extLst>
              <a:ext uri="{FF2B5EF4-FFF2-40B4-BE49-F238E27FC236}">
                <a16:creationId xmlns:a16="http://schemas.microsoft.com/office/drawing/2014/main" xmlns="" id="{735E69D5-C8DC-8542-662B-F46BFD5839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Групувати 10">
            <a:extLst>
              <a:ext uri="{FF2B5EF4-FFF2-40B4-BE49-F238E27FC236}">
                <a16:creationId xmlns:a16="http://schemas.microsoft.com/office/drawing/2014/main" xmlns="" id="{CE24B343-4342-889B-EC1D-F6FF7590043D}"/>
              </a:ext>
            </a:extLst>
          </p:cNvPr>
          <p:cNvGrpSpPr/>
          <p:nvPr/>
        </p:nvGrpSpPr>
        <p:grpSpPr>
          <a:xfrm>
            <a:off x="0" y="49820"/>
            <a:ext cx="4262283" cy="1248038"/>
            <a:chOff x="0" y="63499"/>
            <a:chExt cx="7949381" cy="2417901"/>
          </a:xfrm>
        </p:grpSpPr>
        <p:pic>
          <p:nvPicPr>
            <p:cNvPr id="9" name="Рисунок 8" descr="Зображення, що містить символ, Шрифт, емблема, логотип&#10;&#10;Автоматично згенерований опис">
              <a:extLst>
                <a:ext uri="{FF2B5EF4-FFF2-40B4-BE49-F238E27FC236}">
                  <a16:creationId xmlns:a16="http://schemas.microsoft.com/office/drawing/2014/main" xmlns="" id="{6BECAA51-6F42-CC36-1CB5-AEDD397E7B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63499"/>
              <a:ext cx="2117728" cy="211772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11836F26-608B-125C-6FC6-C38E8321E6FC}"/>
                </a:ext>
              </a:extLst>
            </p:cNvPr>
            <p:cNvSpPr txBox="1"/>
            <p:nvPr/>
          </p:nvSpPr>
          <p:spPr>
            <a:xfrm>
              <a:off x="2227007" y="191727"/>
              <a:ext cx="5722374" cy="2289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2000" b="1" dirty="0">
                  <a:solidFill>
                    <a:srgbClr val="576D96"/>
                  </a:solidFill>
                  <a:latin typeface="Exo 2 Medium" panose="00000600000000000000" pitchFamily="2" charset="-52"/>
                </a:rPr>
                <a:t>ТЕРНОПІЛЬСЬКА ОБЛАСНА ВІЙСЬКОВА АДМІНІСТРАЦІЯ</a:t>
              </a:r>
            </a:p>
          </p:txBody>
        </p:sp>
      </p:grpSp>
      <p:grpSp>
        <p:nvGrpSpPr>
          <p:cNvPr id="14" name="Групувати 13">
            <a:extLst>
              <a:ext uri="{FF2B5EF4-FFF2-40B4-BE49-F238E27FC236}">
                <a16:creationId xmlns:a16="http://schemas.microsoft.com/office/drawing/2014/main" xmlns="" id="{6F4CE994-E22D-4F4F-8BF4-BF36725DE636}"/>
              </a:ext>
            </a:extLst>
          </p:cNvPr>
          <p:cNvGrpSpPr/>
          <p:nvPr/>
        </p:nvGrpSpPr>
        <p:grpSpPr>
          <a:xfrm>
            <a:off x="5808624" y="-28371"/>
            <a:ext cx="6163522" cy="1217002"/>
            <a:chOff x="5808624" y="-28371"/>
            <a:chExt cx="6163522" cy="1217002"/>
          </a:xfrm>
        </p:grpSpPr>
        <p:sp>
          <p:nvSpPr>
            <p:cNvPr id="15" name="Прямоугольник 4">
              <a:extLst>
                <a:ext uri="{FF2B5EF4-FFF2-40B4-BE49-F238E27FC236}">
                  <a16:creationId xmlns:a16="http://schemas.microsoft.com/office/drawing/2014/main" xmlns="" id="{A41822DB-2F25-4B6B-98C7-4834FBFFD663}"/>
                </a:ext>
              </a:extLst>
            </p:cNvPr>
            <p:cNvSpPr/>
            <p:nvPr/>
          </p:nvSpPr>
          <p:spPr>
            <a:xfrm>
              <a:off x="5884039" y="-28371"/>
              <a:ext cx="5927288" cy="12170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3600" b="1" dirty="0">
                  <a:solidFill>
                    <a:srgbClr val="576D9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Пріоритетні напрямки на 2025 рік</a:t>
              </a:r>
            </a:p>
          </p:txBody>
        </p:sp>
        <p:sp>
          <p:nvSpPr>
            <p:cNvPr id="16" name="Прямоугольник: скругленные углы 2">
              <a:extLst>
                <a:ext uri="{FF2B5EF4-FFF2-40B4-BE49-F238E27FC236}">
                  <a16:creationId xmlns:a16="http://schemas.microsoft.com/office/drawing/2014/main" xmlns="" id="{E05EC37A-BFB5-4C49-B3B2-2F0E449BDF01}"/>
                </a:ext>
              </a:extLst>
            </p:cNvPr>
            <p:cNvSpPr/>
            <p:nvPr/>
          </p:nvSpPr>
          <p:spPr>
            <a:xfrm>
              <a:off x="5808624" y="100179"/>
              <a:ext cx="6163522" cy="977666"/>
            </a:xfrm>
            <a:prstGeom prst="roundRect">
              <a:avLst/>
            </a:prstGeom>
            <a:noFill/>
            <a:ln w="57150">
              <a:solidFill>
                <a:srgbClr val="7BADB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Rectangle 40">
            <a:extLst>
              <a:ext uri="{FF2B5EF4-FFF2-40B4-BE49-F238E27FC236}">
                <a16:creationId xmlns:a16="http://schemas.microsoft.com/office/drawing/2014/main" xmlns="" id="{80119F69-4BCB-4EA7-82CD-08F68225C205}"/>
              </a:ext>
            </a:extLst>
          </p:cNvPr>
          <p:cNvSpPr/>
          <p:nvPr/>
        </p:nvSpPr>
        <p:spPr>
          <a:xfrm>
            <a:off x="3671181" y="1322387"/>
            <a:ext cx="8300965" cy="369499"/>
          </a:xfrm>
          <a:prstGeom prst="rect">
            <a:avLst/>
          </a:prstGeom>
          <a:solidFill>
            <a:srgbClr val="3E4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продовження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покращення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матеріально-технічної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бази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закладів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охорони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здоров’я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7181B6AD-3426-4EFD-A6E4-E9663E06F67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810" r="18787" b="7208"/>
          <a:stretch/>
        </p:blipFill>
        <p:spPr>
          <a:xfrm>
            <a:off x="237218" y="2008955"/>
            <a:ext cx="3138980" cy="1903373"/>
          </a:xfrm>
          <a:prstGeom prst="rect">
            <a:avLst/>
          </a:prstGeom>
        </p:spPr>
      </p:pic>
      <p:sp>
        <p:nvSpPr>
          <p:cNvPr id="34" name="Rectangle 40">
            <a:extLst>
              <a:ext uri="{FF2B5EF4-FFF2-40B4-BE49-F238E27FC236}">
                <a16:creationId xmlns:a16="http://schemas.microsoft.com/office/drawing/2014/main" xmlns="" id="{923B5D52-366B-4228-8668-E7A678E8A590}"/>
              </a:ext>
            </a:extLst>
          </p:cNvPr>
          <p:cNvSpPr/>
          <p:nvPr/>
        </p:nvSpPr>
        <p:spPr>
          <a:xfrm>
            <a:off x="9300491" y="5165889"/>
            <a:ext cx="2627684" cy="1197153"/>
          </a:xfrm>
          <a:prstGeom prst="rect">
            <a:avLst/>
          </a:prstGeom>
          <a:solidFill>
            <a:srgbClr val="3E4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реконструкція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добудовою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головного корпусу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Тернопільської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комунальної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міської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лікарні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№2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38,5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млн.грн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2" name="Rectangle 40">
            <a:extLst>
              <a:ext uri="{FF2B5EF4-FFF2-40B4-BE49-F238E27FC236}">
                <a16:creationId xmlns:a16="http://schemas.microsoft.com/office/drawing/2014/main" xmlns="" id="{3D6E6C82-83CF-41B7-AAE8-B1FC95B58F3A}"/>
              </a:ext>
            </a:extLst>
          </p:cNvPr>
          <p:cNvSpPr/>
          <p:nvPr/>
        </p:nvSpPr>
        <p:spPr>
          <a:xfrm>
            <a:off x="3467315" y="2664879"/>
            <a:ext cx="2341309" cy="1227580"/>
          </a:xfrm>
          <a:prstGeom prst="rect">
            <a:avLst/>
          </a:prstGeom>
          <a:solidFill>
            <a:srgbClr val="3E4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реконструкція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будівлі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поліклінічного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корпусу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Тернопільської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обласної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клінічної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лікарні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66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млн.грн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8" name="Rectangle 40">
            <a:extLst>
              <a:ext uri="{FF2B5EF4-FFF2-40B4-BE49-F238E27FC236}">
                <a16:creationId xmlns:a16="http://schemas.microsoft.com/office/drawing/2014/main" xmlns="" id="{C9DCFFD2-2334-409A-817E-EEDA48D41CA9}"/>
              </a:ext>
            </a:extLst>
          </p:cNvPr>
          <p:cNvSpPr/>
          <p:nvPr/>
        </p:nvSpPr>
        <p:spPr>
          <a:xfrm>
            <a:off x="3465764" y="5099900"/>
            <a:ext cx="3171789" cy="1255131"/>
          </a:xfrm>
          <a:prstGeom prst="rect">
            <a:avLst/>
          </a:prstGeom>
          <a:solidFill>
            <a:srgbClr val="3E4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завершення будівництва спального</a:t>
            </a:r>
          </a:p>
          <a:p>
            <a:pPr algn="just"/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корпусу для учасників АТО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Більче-Золотецької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обласної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фізіотера-певтичної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лікарні реабілітації </a:t>
            </a:r>
            <a:b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43 </a:t>
            </a:r>
            <a:r>
              <a:rPr lang="uk-UA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млн.грн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0" name="Rectangle 40">
            <a:extLst>
              <a:ext uri="{FF2B5EF4-FFF2-40B4-BE49-F238E27FC236}">
                <a16:creationId xmlns:a16="http://schemas.microsoft.com/office/drawing/2014/main" xmlns="" id="{7C6B7A3C-92AA-48F7-AB73-A5A615046D16}"/>
              </a:ext>
            </a:extLst>
          </p:cNvPr>
          <p:cNvSpPr/>
          <p:nvPr/>
        </p:nvSpPr>
        <p:spPr>
          <a:xfrm>
            <a:off x="8856623" y="2761138"/>
            <a:ext cx="3071552" cy="1105242"/>
          </a:xfrm>
          <a:prstGeom prst="rect">
            <a:avLst/>
          </a:prstGeom>
          <a:solidFill>
            <a:srgbClr val="3E4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реконструкція приміщень Теребовлянської міської лікарні з відкриттям реабілітаційного центру (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115 </a:t>
            </a:r>
            <a:r>
              <a:rPr lang="uk-UA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млн.грн</a:t>
            </a:r>
            <a:r>
              <a:rPr lang="uk-UA" sz="1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41" name="Picture 15" descr="Community Rehabilitation Hospital | Pepper Construction">
            <a:extLst>
              <a:ext uri="{FF2B5EF4-FFF2-40B4-BE49-F238E27FC236}">
                <a16:creationId xmlns:a16="http://schemas.microsoft.com/office/drawing/2014/main" xmlns="" id="{4800163B-9B4E-4C0E-8E2F-152DEF8B6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6653" y="4282757"/>
            <a:ext cx="3179545" cy="2081898"/>
          </a:xfrm>
          <a:prstGeom prst="rect">
            <a:avLst/>
          </a:prstGeom>
          <a:noFill/>
        </p:spPr>
      </p:pic>
      <p:pic>
        <p:nvPicPr>
          <p:cNvPr id="42" name="Picture 3">
            <a:extLst>
              <a:ext uri="{FF2B5EF4-FFF2-40B4-BE49-F238E27FC236}">
                <a16:creationId xmlns:a16="http://schemas.microsoft.com/office/drawing/2014/main" xmlns="" id="{1465A154-35C2-4705-B14F-56828F53E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82918" y="1958371"/>
            <a:ext cx="2899411" cy="1934088"/>
          </a:xfrm>
          <a:prstGeom prst="rect">
            <a:avLst/>
          </a:prstGeom>
          <a:noFill/>
        </p:spPr>
      </p:pic>
      <p:pic>
        <p:nvPicPr>
          <p:cNvPr id="43" name="Picture 6" descr="1,207,400+ Hospital Stock Photos, Pictures &amp; Royalty-Free Images - iStock |  Hospital building, Doctor, Hospital hallway">
            <a:extLst>
              <a:ext uri="{FF2B5EF4-FFF2-40B4-BE49-F238E27FC236}">
                <a16:creationId xmlns:a16="http://schemas.microsoft.com/office/drawing/2014/main" xmlns="" id="{5AF9DCE9-A3B0-4FCE-8011-89A58F10B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42995" y="4348927"/>
            <a:ext cx="2485816" cy="20242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19394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6CDD10-0EE3-CFC5-F99F-FE5FD44F5E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xmlns="" id="{F4EC5472-2559-D718-E94D-D3486BF92A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7" name="Рисунок 6" descr="Зображення, що містить тканина, одежа, білий&#10;&#10;Автоматично згенерований опис">
            <a:extLst>
              <a:ext uri="{FF2B5EF4-FFF2-40B4-BE49-F238E27FC236}">
                <a16:creationId xmlns:a16="http://schemas.microsoft.com/office/drawing/2014/main" xmlns="" id="{735E69D5-C8DC-8542-662B-F46BFD5839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Групувати 10">
            <a:extLst>
              <a:ext uri="{FF2B5EF4-FFF2-40B4-BE49-F238E27FC236}">
                <a16:creationId xmlns:a16="http://schemas.microsoft.com/office/drawing/2014/main" xmlns="" id="{CE24B343-4342-889B-EC1D-F6FF7590043D}"/>
              </a:ext>
            </a:extLst>
          </p:cNvPr>
          <p:cNvGrpSpPr/>
          <p:nvPr/>
        </p:nvGrpSpPr>
        <p:grpSpPr>
          <a:xfrm>
            <a:off x="0" y="49820"/>
            <a:ext cx="4262283" cy="1248038"/>
            <a:chOff x="0" y="63499"/>
            <a:chExt cx="7949381" cy="2417901"/>
          </a:xfrm>
        </p:grpSpPr>
        <p:pic>
          <p:nvPicPr>
            <p:cNvPr id="9" name="Рисунок 8" descr="Зображення, що містить символ, Шрифт, емблема, логотип&#10;&#10;Автоматично згенерований опис">
              <a:extLst>
                <a:ext uri="{FF2B5EF4-FFF2-40B4-BE49-F238E27FC236}">
                  <a16:creationId xmlns:a16="http://schemas.microsoft.com/office/drawing/2014/main" xmlns="" id="{6BECAA51-6F42-CC36-1CB5-AEDD397E7B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63499"/>
              <a:ext cx="2117728" cy="211772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11836F26-608B-125C-6FC6-C38E8321E6FC}"/>
                </a:ext>
              </a:extLst>
            </p:cNvPr>
            <p:cNvSpPr txBox="1"/>
            <p:nvPr/>
          </p:nvSpPr>
          <p:spPr>
            <a:xfrm>
              <a:off x="2227007" y="191727"/>
              <a:ext cx="5722374" cy="2289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2000" b="1" dirty="0">
                  <a:solidFill>
                    <a:srgbClr val="576D96"/>
                  </a:solidFill>
                  <a:latin typeface="Exo 2 Medium" panose="00000600000000000000" pitchFamily="2" charset="-52"/>
                </a:rPr>
                <a:t>ТЕРНОПІЛЬСЬКА ОБЛАСНА ВІЙСЬКОВА АДМІНІСТРАЦІЯ</a:t>
              </a:r>
            </a:p>
          </p:txBody>
        </p:sp>
      </p:grpSp>
      <p:pic>
        <p:nvPicPr>
          <p:cNvPr id="5" name="Графіка 4">
            <a:extLst>
              <a:ext uri="{FF2B5EF4-FFF2-40B4-BE49-F238E27FC236}">
                <a16:creationId xmlns:a16="http://schemas.microsoft.com/office/drawing/2014/main" xmlns="" id="{80C90209-3291-448A-BA22-1E3EB139701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l="56595" t="32715" r="36266" b="58797"/>
          <a:stretch/>
        </p:blipFill>
        <p:spPr>
          <a:xfrm>
            <a:off x="8709984" y="2722251"/>
            <a:ext cx="1558752" cy="106742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C953544-B696-419C-9AE4-A417E0F8FC00}"/>
              </a:ext>
            </a:extLst>
          </p:cNvPr>
          <p:cNvSpPr txBox="1"/>
          <p:nvPr/>
        </p:nvSpPr>
        <p:spPr>
          <a:xfrm>
            <a:off x="1923264" y="2532687"/>
            <a:ext cx="668635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4400" b="1" dirty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Відновимо людину, </a:t>
            </a:r>
          </a:p>
          <a:p>
            <a:pPr algn="ctr"/>
            <a:r>
              <a:rPr lang="uk-UA" sz="4400" b="1" dirty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людина відновить усе</a:t>
            </a:r>
            <a:endParaRPr lang="uk-UA" sz="4400" dirty="0"/>
          </a:p>
        </p:txBody>
      </p:sp>
    </p:spTree>
    <p:extLst>
      <p:ext uri="{BB962C8B-B14F-4D97-AF65-F5344CB8AC3E}">
        <p14:creationId xmlns:p14="http://schemas.microsoft.com/office/powerpoint/2010/main" xmlns="" val="25328918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1139</Words>
  <Application>Microsoft Office PowerPoint</Application>
  <PresentationFormat>Произвольный</PresentationFormat>
  <Paragraphs>285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Володимир  Комінко</dc:creator>
  <cp:lastModifiedBy>iGor</cp:lastModifiedBy>
  <cp:revision>67</cp:revision>
  <dcterms:created xsi:type="dcterms:W3CDTF">2025-01-14T15:36:53Z</dcterms:created>
  <dcterms:modified xsi:type="dcterms:W3CDTF">2025-02-28T07:28:32Z</dcterms:modified>
</cp:coreProperties>
</file>