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6" r:id="rId9"/>
    <p:sldId id="262" r:id="rId10"/>
    <p:sldId id="267" r:id="rId11"/>
    <p:sldId id="263" r:id="rId12"/>
    <p:sldId id="264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11A4448-1A30-418F-906D-C24BC7572A63}" type="datetimeFigureOut">
              <a:rPr lang="uk-UA" smtClean="0"/>
              <a:t>11.04.2017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B5CE5FE-F238-4B92-8DB4-839D0E46C941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3384376"/>
          </a:xfrm>
        </p:spPr>
        <p:txBody>
          <a:bodyPr>
            <a:noAutofit/>
          </a:bodyPr>
          <a:lstStyle/>
          <a:p>
            <a:r>
              <a:rPr lang="uk-UA" sz="4000" dirty="0" smtClean="0"/>
              <a:t>ПРО РОЗГЛЯД ПРОЕКТУ ПОСТАНОВИ КАБІНЕТУ МІНІСТРІВ УКРАЇНИ ЩОДО ПИТАННЯ ФОРМУВАННЯ ГОСПІТАЛЬНИХ ОКРУГІВ</a:t>
            </a:r>
            <a:endParaRPr lang="uk-UA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6850" cy="17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28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Госпітальні округи</a:t>
            </a:r>
            <a:endParaRPr lang="uk-UA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uk-UA" b="1" i="1" dirty="0">
                <a:latin typeface="Times New Roman" pitchFamily="16" charset="0"/>
                <a:cs typeface="Times New Roman" pitchFamily="16" charset="0"/>
              </a:rPr>
              <a:t>3 територіально-медичних округи на базі :</a:t>
            </a:r>
          </a:p>
          <a:p>
            <a:r>
              <a:rPr lang="uk-UA" dirty="0" err="1">
                <a:latin typeface="Times New Roman" pitchFamily="16" charset="0"/>
                <a:cs typeface="Times New Roman" pitchFamily="16" charset="0"/>
              </a:rPr>
              <a:t>Чортківського</a:t>
            </a:r>
            <a:r>
              <a:rPr lang="uk-UA" dirty="0">
                <a:latin typeface="Times New Roman" pitchFamily="16" charset="0"/>
                <a:cs typeface="Times New Roman" pitchFamily="16" charset="0"/>
              </a:rPr>
              <a:t> району</a:t>
            </a:r>
          </a:p>
          <a:p>
            <a:r>
              <a:rPr lang="uk-UA" dirty="0">
                <a:latin typeface="Times New Roman" pitchFamily="16" charset="0"/>
                <a:cs typeface="Times New Roman" pitchFamily="16" charset="0"/>
              </a:rPr>
              <a:t>Кременецького району</a:t>
            </a:r>
          </a:p>
          <a:p>
            <a:r>
              <a:rPr lang="uk-UA" dirty="0">
                <a:latin typeface="Times New Roman" pitchFamily="16" charset="0"/>
                <a:cs typeface="Times New Roman" pitchFamily="16" charset="0"/>
              </a:rPr>
              <a:t>м. Тернополя</a:t>
            </a:r>
          </a:p>
          <a:p>
            <a:endParaRPr lang="uk-UA" dirty="0"/>
          </a:p>
        </p:txBody>
      </p:sp>
      <p:pic>
        <p:nvPicPr>
          <p:cNvPr id="14" name="Picture 2" descr="\\TCMS\Shara\карта ГО 2014 р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2060848"/>
            <a:ext cx="4032449" cy="45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35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/>
              <a:t>До складу госпітального округу входять :</a:t>
            </a:r>
          </a:p>
          <a:p>
            <a:pPr algn="just"/>
            <a:r>
              <a:rPr lang="ru-RU" sz="2000" dirty="0" smtClean="0"/>
              <a:t>Не </a:t>
            </a:r>
            <a:r>
              <a:rPr lang="ru-RU" sz="2000" dirty="0" err="1" smtClean="0"/>
              <a:t>менше</a:t>
            </a:r>
            <a:r>
              <a:rPr lang="ru-RU" sz="2000" dirty="0" smtClean="0"/>
              <a:t> </a:t>
            </a:r>
            <a:r>
              <a:rPr lang="ru-RU" sz="2000" dirty="0" err="1" smtClean="0"/>
              <a:t>однієї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лікарні</a:t>
            </a:r>
            <a:r>
              <a:rPr lang="ru-RU" sz="2000" dirty="0" smtClean="0"/>
              <a:t> </a:t>
            </a:r>
            <a:r>
              <a:rPr lang="ru-RU" sz="2000" dirty="0" err="1" smtClean="0"/>
              <a:t>інтенсивного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лікування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першого</a:t>
            </a:r>
            <a:r>
              <a:rPr lang="ru-RU" sz="2000" dirty="0" smtClean="0"/>
              <a:t> (базового) та / </a:t>
            </a:r>
            <a:r>
              <a:rPr lang="ru-RU" sz="2000" dirty="0" err="1" smtClean="0"/>
              <a:t>або</a:t>
            </a:r>
            <a:r>
              <a:rPr lang="ru-RU" sz="2000" smtClean="0"/>
              <a:t> другого </a:t>
            </a:r>
            <a:r>
              <a:rPr lang="ru-RU" sz="2000" dirty="0" err="1" smtClean="0"/>
              <a:t>рівня</a:t>
            </a:r>
            <a:r>
              <a:rPr lang="ru-RU" sz="2000" dirty="0" smtClean="0"/>
              <a:t> ;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err="1" smtClean="0"/>
              <a:t>Лікарні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відновного</a:t>
            </a:r>
            <a:r>
              <a:rPr lang="ru-RU" sz="2000" dirty="0" smtClean="0"/>
              <a:t> (</a:t>
            </a:r>
            <a:r>
              <a:rPr lang="ru-RU" sz="2000" dirty="0" err="1" smtClean="0"/>
              <a:t>реабілітаційного</a:t>
            </a:r>
            <a:r>
              <a:rPr lang="ru-RU" sz="2000" dirty="0" smtClean="0"/>
              <a:t>), </a:t>
            </a:r>
            <a:r>
              <a:rPr lang="ru-RU" sz="2000" dirty="0" err="1" smtClean="0"/>
              <a:t>хоспіси</a:t>
            </a:r>
            <a:r>
              <a:rPr lang="ru-RU" sz="2000" dirty="0" smtClean="0"/>
              <a:t>, </a:t>
            </a:r>
            <a:r>
              <a:rPr lang="ru-RU" sz="2000" dirty="0" err="1" smtClean="0"/>
              <a:t>спеціалізовані</a:t>
            </a:r>
            <a:r>
              <a:rPr lang="ru-RU" sz="2000" dirty="0" smtClean="0"/>
              <a:t> </a:t>
            </a:r>
            <a:r>
              <a:rPr lang="ru-RU" sz="2000" dirty="0" err="1" smtClean="0"/>
              <a:t>медичні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центри</a:t>
            </a:r>
            <a:r>
              <a:rPr lang="ru-RU" sz="2000" dirty="0" smtClean="0"/>
              <a:t> ;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Консультативно-</a:t>
            </a:r>
            <a:r>
              <a:rPr lang="ru-RU" sz="2000" dirty="0" err="1" smtClean="0"/>
              <a:t>діагностичні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підрозділи</a:t>
            </a:r>
            <a:r>
              <a:rPr lang="ru-RU" sz="2000" dirty="0" smtClean="0"/>
              <a:t> </a:t>
            </a:r>
            <a:r>
              <a:rPr lang="ru-RU" sz="2000" dirty="0" err="1" smtClean="0"/>
              <a:t>лікарень</a:t>
            </a:r>
            <a:r>
              <a:rPr lang="ru-RU" sz="2000" dirty="0" smtClean="0"/>
              <a:t>, </a:t>
            </a:r>
            <a:r>
              <a:rPr lang="ru-RU" sz="2000" dirty="0" err="1" smtClean="0"/>
              <a:t>центри</a:t>
            </a:r>
            <a:r>
              <a:rPr lang="ru-RU" sz="2000" dirty="0" smtClean="0"/>
              <a:t> з </a:t>
            </a:r>
            <a:r>
              <a:rPr lang="ru-RU" sz="2000" dirty="0" err="1" smtClean="0"/>
              <a:t>медичних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консультацій</a:t>
            </a:r>
            <a:r>
              <a:rPr lang="ru-RU" sz="2000" dirty="0" smtClean="0"/>
              <a:t> та </a:t>
            </a:r>
            <a:r>
              <a:rPr lang="ru-RU" sz="2000" dirty="0" err="1" smtClean="0"/>
              <a:t>діагностики</a:t>
            </a:r>
            <a:r>
              <a:rPr lang="ru-RU" sz="2000" dirty="0" smtClean="0"/>
              <a:t> (консультативно-</a:t>
            </a:r>
            <a:r>
              <a:rPr lang="ru-RU" sz="2000" dirty="0" err="1" smtClean="0"/>
              <a:t>діагностичні</a:t>
            </a:r>
            <a:r>
              <a:rPr lang="ru-RU" sz="2000" dirty="0" smtClean="0"/>
              <a:t> </a:t>
            </a:r>
            <a:r>
              <a:rPr lang="ru-RU" sz="2000" dirty="0" err="1" smtClean="0"/>
              <a:t>центри</a:t>
            </a:r>
            <a:r>
              <a:rPr lang="ru-RU" sz="2000" dirty="0" smtClean="0"/>
              <a:t>) ;</a:t>
            </a:r>
          </a:p>
          <a:p>
            <a:endParaRPr lang="ru-RU" sz="1800" dirty="0" smtClean="0"/>
          </a:p>
          <a:p>
            <a:endParaRPr lang="uk-UA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СКЛАД ГОСПІТАЛЬНИХ ОКРУГІВ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835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СХЕМА СТВОРЕННЯ </a:t>
            </a:r>
            <a:br>
              <a:rPr lang="uk-UA" dirty="0" smtClean="0"/>
            </a:br>
            <a:r>
              <a:rPr lang="uk-UA" dirty="0" smtClean="0"/>
              <a:t>ГОСПІТАЛЬНИХ ОКРУГІВ</a:t>
            </a:r>
            <a:endParaRPr lang="uk-U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844824"/>
            <a:ext cx="835292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35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Autofit/>
          </a:bodyPr>
          <a:lstStyle/>
          <a:p>
            <a:pPr algn="just"/>
            <a:r>
              <a:rPr lang="uk-UA" sz="1500" b="1" dirty="0"/>
              <a:t>Населення  - </a:t>
            </a:r>
            <a:r>
              <a:rPr lang="uk-UA" sz="1500" b="1" dirty="0" smtClean="0"/>
              <a:t>590486</a:t>
            </a:r>
            <a:endParaRPr lang="uk-UA" sz="1500" b="1" dirty="0"/>
          </a:p>
          <a:p>
            <a:pPr algn="just"/>
            <a:r>
              <a:rPr lang="uk-UA" sz="1500" b="1" dirty="0"/>
              <a:t>Ліжка – </a:t>
            </a:r>
            <a:r>
              <a:rPr lang="uk-UA" sz="1500" b="1" dirty="0" smtClean="0"/>
              <a:t>2875</a:t>
            </a:r>
            <a:endParaRPr lang="uk-UA" sz="1500" b="1" dirty="0"/>
          </a:p>
          <a:p>
            <a:r>
              <a:rPr lang="uk-UA" sz="1500" u="sng" dirty="0" smtClean="0"/>
              <a:t>Лікарня </a:t>
            </a:r>
            <a:r>
              <a:rPr lang="uk-UA" sz="1500" u="sng" dirty="0"/>
              <a:t>інтенсивного лікування другого рівня</a:t>
            </a:r>
            <a:r>
              <a:rPr lang="uk-UA" sz="1500" dirty="0"/>
              <a:t> – Тернопільська міська комунальна лікарня швидкої допомоги;</a:t>
            </a:r>
          </a:p>
          <a:p>
            <a:r>
              <a:rPr lang="uk-UA" sz="1500" u="sng" dirty="0"/>
              <a:t>Лікарня інтенсивного лікування другого рівня</a:t>
            </a:r>
            <a:r>
              <a:rPr lang="uk-UA" sz="1500" dirty="0"/>
              <a:t> – Тернопільська комунальна лікарня №2;</a:t>
            </a:r>
          </a:p>
          <a:p>
            <a:r>
              <a:rPr lang="uk-UA" sz="1500" u="sng" dirty="0"/>
              <a:t>Лікарня інтенсивного лікування другого рівня</a:t>
            </a:r>
            <a:r>
              <a:rPr lang="uk-UA" sz="1500" dirty="0"/>
              <a:t> – Тернопільська комунальна лікарня №3;</a:t>
            </a:r>
          </a:p>
          <a:p>
            <a:r>
              <a:rPr lang="uk-UA" sz="1500" u="sng" dirty="0"/>
              <a:t>Тернопільська міська дитяча комунальна лікарня.</a:t>
            </a:r>
            <a:endParaRPr lang="uk-UA" sz="1500" dirty="0"/>
          </a:p>
          <a:p>
            <a:r>
              <a:rPr lang="uk-UA" sz="1500" u="sng" dirty="0"/>
              <a:t>Лікарня інтенсивного лікування першого (базового) рівня</a:t>
            </a:r>
            <a:r>
              <a:rPr lang="uk-UA" sz="1500" dirty="0"/>
              <a:t>:</a:t>
            </a:r>
          </a:p>
          <a:p>
            <a:r>
              <a:rPr lang="uk-UA" sz="1500" dirty="0"/>
              <a:t>Бережанська комунальна центральна районна лікарня;</a:t>
            </a:r>
          </a:p>
          <a:p>
            <a:r>
              <a:rPr lang="uk-UA" sz="1500" dirty="0"/>
              <a:t>Збаразька комунальна центральна районна лікарня;</a:t>
            </a:r>
          </a:p>
          <a:p>
            <a:r>
              <a:rPr lang="uk-UA" sz="1500" dirty="0" err="1"/>
              <a:t>Зборівська</a:t>
            </a:r>
            <a:r>
              <a:rPr lang="uk-UA" sz="1500" dirty="0"/>
              <a:t> комунальна центральна районна лікарня;</a:t>
            </a:r>
          </a:p>
          <a:p>
            <a:r>
              <a:rPr lang="uk-UA" sz="1500" dirty="0" err="1"/>
              <a:t>Козівська</a:t>
            </a:r>
            <a:r>
              <a:rPr lang="uk-UA" sz="1500" dirty="0"/>
              <a:t> комунальна центральна районна лікарня;</a:t>
            </a:r>
          </a:p>
          <a:p>
            <a:r>
              <a:rPr lang="uk-UA" sz="1500" dirty="0" err="1"/>
              <a:t>Підволочиська</a:t>
            </a:r>
            <a:r>
              <a:rPr lang="uk-UA" sz="1500" dirty="0"/>
              <a:t> комунальна центральна районна лікарня;</a:t>
            </a:r>
          </a:p>
          <a:p>
            <a:r>
              <a:rPr lang="uk-UA" sz="1500" dirty="0" err="1"/>
              <a:t>Підгаєцька</a:t>
            </a:r>
            <a:r>
              <a:rPr lang="uk-UA" sz="1500" dirty="0"/>
              <a:t> комунальна центральна районна лікарня;</a:t>
            </a:r>
          </a:p>
          <a:p>
            <a:r>
              <a:rPr lang="uk-UA" sz="1500" dirty="0"/>
              <a:t>Теребовлянська комунальна центральна районна лікарня;</a:t>
            </a:r>
          </a:p>
          <a:p>
            <a:r>
              <a:rPr lang="uk-UA" sz="1500" dirty="0"/>
              <a:t>Тернопільська комунальна центральна районна лікарня.</a:t>
            </a:r>
          </a:p>
          <a:p>
            <a:endParaRPr lang="uk-UA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ТЕРНОПІЛЬСЬКИЙ </a:t>
            </a:r>
            <a:br>
              <a:rPr lang="uk-UA" dirty="0" smtClean="0"/>
            </a:br>
            <a:r>
              <a:rPr lang="uk-UA" dirty="0" smtClean="0"/>
              <a:t>ГОСПІТАЛЬНИЙ ОКРУГ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755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1118719"/>
              </p:ext>
            </p:extLst>
          </p:nvPr>
        </p:nvGraphicFramePr>
        <p:xfrm>
          <a:off x="323528" y="2420888"/>
          <a:ext cx="8352928" cy="3366697"/>
        </p:xfrm>
        <a:graphic>
          <a:graphicData uri="http://schemas.openxmlformats.org/drawingml/2006/table">
            <a:tbl>
              <a:tblPr/>
              <a:tblGrid>
                <a:gridCol w="1440160"/>
                <a:gridCol w="648072"/>
                <a:gridCol w="648072"/>
                <a:gridCol w="576064"/>
                <a:gridCol w="504056"/>
                <a:gridCol w="504056"/>
                <a:gridCol w="549858"/>
                <a:gridCol w="530262"/>
                <a:gridCol w="504056"/>
                <a:gridCol w="576064"/>
                <a:gridCol w="648072"/>
                <a:gridCol w="648072"/>
                <a:gridCol w="576064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Найменування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адміністративної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території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Дорослі (18 і старше)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Підлітки (15-17)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Діти 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(0-14)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Місто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Село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  ліжок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 smtClean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Інфекційні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Для вагітних та роділь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Патології вагітних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Гінекологічні 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Для проведення  абортів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Бережанський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41135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33733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1310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6092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17872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23263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Збаразький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58215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47498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1808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8909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17243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40972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285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28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Зборівський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42254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34107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1489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6658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9343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32911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240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14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Козівський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38451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32028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1239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5184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10977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27474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193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Підволочиський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43007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35110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1404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6493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12094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30913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225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17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6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Підгаєцький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18884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15175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749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2960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2730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16154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Теребовлянський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65776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53385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2233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10158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18904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46872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317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Тернопільський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66473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54219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2031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10223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11405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55068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м. Тернопіль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216291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174511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6217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35563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216291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1085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7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 по округу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590486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479766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18480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92240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316859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273627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2875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134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44623" marR="44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ТЕРНОПІЛЬСЬКИЙ </a:t>
            </a:r>
            <a:br>
              <a:rPr lang="uk-UA" dirty="0" smtClean="0"/>
            </a:br>
            <a:r>
              <a:rPr lang="uk-UA" dirty="0" smtClean="0"/>
              <a:t>ГОСПІТАЛЬНИЙ ОКРУГ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7645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2000" b="1" dirty="0"/>
              <a:t>Населення  - </a:t>
            </a:r>
            <a:r>
              <a:rPr lang="uk-UA" sz="2000" b="1" dirty="0" smtClean="0"/>
              <a:t>132417</a:t>
            </a:r>
            <a:endParaRPr lang="uk-UA" sz="2000" b="1" dirty="0"/>
          </a:p>
          <a:p>
            <a:pPr algn="just"/>
            <a:r>
              <a:rPr lang="uk-UA" sz="2000" b="1" dirty="0"/>
              <a:t>Ліжка – </a:t>
            </a:r>
            <a:r>
              <a:rPr lang="uk-UA" sz="2000" b="1" dirty="0" smtClean="0"/>
              <a:t>727</a:t>
            </a:r>
          </a:p>
          <a:p>
            <a:r>
              <a:rPr lang="uk-UA" sz="2000" u="sng" dirty="0"/>
              <a:t>Лікарня інтенсивного лікування другого рівня</a:t>
            </a:r>
            <a:r>
              <a:rPr lang="uk-UA" sz="2000" dirty="0"/>
              <a:t> –</a:t>
            </a:r>
            <a:r>
              <a:rPr lang="uk-UA" sz="2000" u="sng" dirty="0"/>
              <a:t> Кременецька районна комунальна лікарня;</a:t>
            </a:r>
            <a:endParaRPr lang="uk-UA" sz="2000" dirty="0"/>
          </a:p>
          <a:p>
            <a:r>
              <a:rPr lang="uk-UA" sz="2000" u="sng" dirty="0"/>
              <a:t>Лікарня інтенсивного лікування першого (базового) рівня</a:t>
            </a:r>
            <a:r>
              <a:rPr lang="uk-UA" sz="2000" dirty="0"/>
              <a:t>:</a:t>
            </a:r>
          </a:p>
          <a:p>
            <a:r>
              <a:rPr lang="uk-UA" sz="2000" dirty="0" err="1"/>
              <a:t>Лановецька</a:t>
            </a:r>
            <a:r>
              <a:rPr lang="uk-UA" sz="2000" dirty="0"/>
              <a:t> комунальна центральна районна лікарня;</a:t>
            </a:r>
          </a:p>
          <a:p>
            <a:r>
              <a:rPr lang="uk-UA" sz="2000" dirty="0" err="1"/>
              <a:t>Шумська</a:t>
            </a:r>
            <a:r>
              <a:rPr lang="uk-UA" sz="2000" dirty="0"/>
              <a:t> комунальна центральна районна лікарня.</a:t>
            </a:r>
          </a:p>
          <a:p>
            <a:pPr algn="just"/>
            <a:endParaRPr lang="uk-UA" b="1" dirty="0"/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КРЕМЕНЕЦЬКИЙ </a:t>
            </a:r>
            <a:br>
              <a:rPr lang="uk-UA" dirty="0" smtClean="0"/>
            </a:br>
            <a:r>
              <a:rPr lang="uk-UA" dirty="0" smtClean="0"/>
              <a:t>ГОСПІТАЛЬНИЙ</a:t>
            </a:r>
            <a:r>
              <a:rPr lang="en-US" dirty="0" smtClean="0"/>
              <a:t> </a:t>
            </a:r>
            <a:r>
              <a:rPr lang="uk-UA" dirty="0" smtClean="0"/>
              <a:t>ОКРУГ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385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600569"/>
              </p:ext>
            </p:extLst>
          </p:nvPr>
        </p:nvGraphicFramePr>
        <p:xfrm>
          <a:off x="323528" y="2708920"/>
          <a:ext cx="8424936" cy="2696975"/>
        </p:xfrm>
        <a:graphic>
          <a:graphicData uri="http://schemas.openxmlformats.org/drawingml/2006/table">
            <a:tbl>
              <a:tblPr/>
              <a:tblGrid>
                <a:gridCol w="1368152"/>
                <a:gridCol w="648072"/>
                <a:gridCol w="668407"/>
                <a:gridCol w="627737"/>
                <a:gridCol w="504056"/>
                <a:gridCol w="576064"/>
                <a:gridCol w="562683"/>
                <a:gridCol w="535682"/>
                <a:gridCol w="466138"/>
                <a:gridCol w="599588"/>
                <a:gridCol w="644221"/>
                <a:gridCol w="504056"/>
                <a:gridCol w="720080"/>
              </a:tblGrid>
              <a:tr h="14757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Найменування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адміністративної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території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Дорослі (18 і старше)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Підлітки (15-17)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Діти 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(0-14)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Місто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Село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  ліжок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 smtClean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Інфекційні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Для вагітних та роділь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Патології вагітних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Гінекологічні 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Для проведення  абортів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Кременецький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68692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53345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2412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12935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29072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39620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392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Лановецький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29959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24283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977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4699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8647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21312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140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1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Шумський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33766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26518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1134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6114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5315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28451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 по округу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132417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104146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4523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23748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43034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89383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727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КРЕМЕНЕЦЬКИЙ </a:t>
            </a:r>
            <a:br>
              <a:rPr lang="uk-UA" dirty="0" smtClean="0"/>
            </a:br>
            <a:r>
              <a:rPr lang="uk-UA" dirty="0" smtClean="0"/>
              <a:t>ГОСПІТАЛЬНИЙ</a:t>
            </a:r>
            <a:r>
              <a:rPr lang="ru-RU" dirty="0" smtClean="0"/>
              <a:t> ОКРУГ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73473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uk-UA" b="1" dirty="0"/>
              <a:t>Населення  - </a:t>
            </a:r>
            <a:r>
              <a:rPr lang="uk-UA" b="1" dirty="0" smtClean="0"/>
              <a:t>343782</a:t>
            </a:r>
            <a:endParaRPr lang="uk-UA" b="1" dirty="0"/>
          </a:p>
          <a:p>
            <a:pPr algn="just"/>
            <a:r>
              <a:rPr lang="uk-UA" b="1" dirty="0"/>
              <a:t>Ліжка – </a:t>
            </a:r>
            <a:r>
              <a:rPr lang="uk-UA" b="1" dirty="0" smtClean="0"/>
              <a:t>1670</a:t>
            </a:r>
          </a:p>
          <a:p>
            <a:r>
              <a:rPr lang="uk-UA" u="sng" dirty="0"/>
              <a:t>Лікарня інтенсивного лікування другого рівня</a:t>
            </a:r>
            <a:r>
              <a:rPr lang="uk-UA" dirty="0"/>
              <a:t> – </a:t>
            </a:r>
            <a:r>
              <a:rPr lang="uk-UA" dirty="0" err="1"/>
              <a:t>Чортківська</a:t>
            </a:r>
            <a:r>
              <a:rPr lang="uk-UA" dirty="0"/>
              <a:t> комунальна центральна районна лікарня;</a:t>
            </a:r>
          </a:p>
          <a:p>
            <a:r>
              <a:rPr lang="uk-UA" u="sng" dirty="0"/>
              <a:t>Лікарня інтенсивного лікування першого (базового) рівня</a:t>
            </a:r>
            <a:r>
              <a:rPr lang="uk-UA" dirty="0"/>
              <a:t>:</a:t>
            </a:r>
          </a:p>
          <a:p>
            <a:r>
              <a:rPr lang="uk-UA" dirty="0"/>
              <a:t>Борщівська комунальна центральна районна лікарня;</a:t>
            </a:r>
          </a:p>
          <a:p>
            <a:r>
              <a:rPr lang="uk-UA" dirty="0"/>
              <a:t>Бучацька комунальна центральна районна лікарня;</a:t>
            </a:r>
          </a:p>
          <a:p>
            <a:r>
              <a:rPr lang="uk-UA" dirty="0" err="1"/>
              <a:t>Гусятинська</a:t>
            </a:r>
            <a:r>
              <a:rPr lang="uk-UA" dirty="0"/>
              <a:t> комунальна центральна районна лікарня;</a:t>
            </a:r>
          </a:p>
          <a:p>
            <a:r>
              <a:rPr lang="uk-UA" dirty="0" err="1"/>
              <a:t>Заліщицька</a:t>
            </a:r>
            <a:r>
              <a:rPr lang="uk-UA" dirty="0"/>
              <a:t> комунальна центральна районна лікарня;</a:t>
            </a:r>
          </a:p>
          <a:p>
            <a:r>
              <a:rPr lang="uk-UA" dirty="0" err="1"/>
              <a:t>Монастириська</a:t>
            </a:r>
            <a:r>
              <a:rPr lang="uk-UA" dirty="0"/>
              <a:t> комунальна центральна районна лікарня;</a:t>
            </a:r>
          </a:p>
          <a:p>
            <a:r>
              <a:rPr lang="uk-UA" dirty="0" err="1"/>
              <a:t>Чортківська</a:t>
            </a:r>
            <a:r>
              <a:rPr lang="uk-UA" dirty="0"/>
              <a:t> комунальна центральна районна лікарня.</a:t>
            </a:r>
          </a:p>
          <a:p>
            <a:pPr algn="just"/>
            <a:endParaRPr lang="uk-UA" b="1" dirty="0"/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ЧОРТКІВСЬКИЙ </a:t>
            </a:r>
            <a:br>
              <a:rPr lang="uk-UA" dirty="0" smtClean="0"/>
            </a:br>
            <a:r>
              <a:rPr lang="uk-UA" dirty="0" smtClean="0"/>
              <a:t>ГОСПІТАЛЬНИЙ ОКРУГ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6092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696653"/>
              </p:ext>
            </p:extLst>
          </p:nvPr>
        </p:nvGraphicFramePr>
        <p:xfrm>
          <a:off x="323529" y="2942224"/>
          <a:ext cx="8496943" cy="2916652"/>
        </p:xfrm>
        <a:graphic>
          <a:graphicData uri="http://schemas.openxmlformats.org/drawingml/2006/table">
            <a:tbl>
              <a:tblPr/>
              <a:tblGrid>
                <a:gridCol w="1440159"/>
                <a:gridCol w="576064"/>
                <a:gridCol w="576064"/>
                <a:gridCol w="628026"/>
                <a:gridCol w="668118"/>
                <a:gridCol w="576064"/>
                <a:gridCol w="490676"/>
                <a:gridCol w="535682"/>
                <a:gridCol w="466138"/>
                <a:gridCol w="599588"/>
                <a:gridCol w="644220"/>
                <a:gridCol w="648072"/>
                <a:gridCol w="648072"/>
              </a:tblGrid>
              <a:tr h="789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Найменування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адміністративної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Times New Roman"/>
                          <a:cs typeface="FreeSans"/>
                        </a:rPr>
                        <a:t>території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Дорослі (18 і старше)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Підлітки (15-17)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Діти 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(0-14)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Місто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Село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  ліжок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 smtClean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Інфекційні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Для вагітних та роділь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Патології вагітних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Гінекологічні 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Для проведення  абортів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Борщівський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67885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56077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1991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9817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19022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48863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Бучацький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64045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49586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2372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12087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15017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49028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331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1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Гусятинський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60885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49741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1866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9278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22578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38307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1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Заліщицький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46982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38570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1627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6785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12309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34673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255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Монастириський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28903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24042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866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3995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9353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19550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129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1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Чортківський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75082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61723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2775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10584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32940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42142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375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 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Всього по округу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343782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279739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11497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52546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111219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232563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1670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88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116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57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107</a:t>
                      </a:r>
                      <a:endParaRPr lang="uk-UA" sz="1000" kern="5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b="1" kern="50" dirty="0">
                          <a:effectLst/>
                          <a:latin typeface="Times New Roman"/>
                          <a:ea typeface="Droid Sans Fallback"/>
                          <a:cs typeface="FreeSans"/>
                        </a:rPr>
                        <a:t>2</a:t>
                      </a:r>
                      <a:endParaRPr lang="uk-UA" sz="1000" kern="50" dirty="0">
                        <a:effectLst/>
                        <a:latin typeface="Liberation Serif"/>
                        <a:ea typeface="Droid Sans Fallback"/>
                        <a:cs typeface="FreeSans"/>
                      </a:endParaRPr>
                    </a:p>
                  </a:txBody>
                  <a:tcPr marL="50749" marR="507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ЧОРТКІВСЬКИЙ</a:t>
            </a:r>
            <a:br>
              <a:rPr lang="uk-UA" dirty="0" smtClean="0"/>
            </a:br>
            <a:r>
              <a:rPr lang="uk-UA" dirty="0" smtClean="0"/>
              <a:t> ГОСПІТАЛЬНИЙ</a:t>
            </a:r>
            <a:r>
              <a:rPr lang="en-US" dirty="0" smtClean="0"/>
              <a:t> </a:t>
            </a:r>
            <a:r>
              <a:rPr lang="uk-UA" dirty="0" smtClean="0"/>
              <a:t>ОКРУГ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5944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err="1"/>
              <a:t>В</a:t>
            </a:r>
            <a:r>
              <a:rPr lang="ru-RU" dirty="0" err="1" smtClean="0"/>
              <a:t>рахування</a:t>
            </a:r>
            <a:r>
              <a:rPr lang="ru-RU" dirty="0" smtClean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регіону</a:t>
            </a:r>
            <a:r>
              <a:rPr lang="ru-RU" dirty="0"/>
              <a:t> в </a:t>
            </a:r>
            <a:r>
              <a:rPr lang="ru-RU" dirty="0" err="1"/>
              <a:t>інтересах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/>
              <a:t>В</a:t>
            </a:r>
            <a:r>
              <a:rPr lang="ru-RU" dirty="0" err="1" smtClean="0"/>
              <a:t>часне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повноцінне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галузі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Кадрові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/>
              <a:t>О</a:t>
            </a:r>
            <a:r>
              <a:rPr lang="ru-RU" dirty="0" err="1" smtClean="0"/>
              <a:t>птимізація</a:t>
            </a:r>
            <a:r>
              <a:rPr lang="ru-RU" dirty="0" smtClean="0"/>
              <a:t> </a:t>
            </a:r>
            <a:r>
              <a:rPr lang="ru-RU" dirty="0" err="1"/>
              <a:t>мережі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</a:t>
            </a:r>
            <a:r>
              <a:rPr lang="ru-RU" dirty="0" err="1"/>
              <a:t>закладів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функціонують</a:t>
            </a:r>
            <a:r>
              <a:rPr lang="ru-RU" dirty="0"/>
              <a:t> на </a:t>
            </a:r>
            <a:r>
              <a:rPr lang="ru-RU" dirty="0" err="1"/>
              <a:t>території</a:t>
            </a:r>
            <a:r>
              <a:rPr lang="ru-RU" dirty="0"/>
              <a:t> </a:t>
            </a:r>
            <a:r>
              <a:rPr lang="ru-RU" dirty="0" err="1"/>
              <a:t>нашої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Адаптоване</a:t>
            </a:r>
            <a:r>
              <a:rPr lang="ru-RU" dirty="0" smtClean="0"/>
              <a:t> </a:t>
            </a:r>
            <a:r>
              <a:rPr lang="ru-RU" dirty="0" err="1" smtClean="0"/>
              <a:t>реформування</a:t>
            </a:r>
            <a:r>
              <a:rPr lang="ru-RU" dirty="0" smtClean="0"/>
              <a:t>,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в </a:t>
            </a:r>
            <a:r>
              <a:rPr lang="ru-RU" dirty="0" err="1"/>
              <a:t>регіонах</a:t>
            </a:r>
            <a:r>
              <a:rPr lang="ru-RU" dirty="0"/>
              <a:t> </a:t>
            </a:r>
            <a:r>
              <a:rPr lang="uk-UA" dirty="0"/>
              <a:t>області</a:t>
            </a:r>
            <a:r>
              <a:rPr lang="ru-RU" dirty="0"/>
              <a:t>. </a:t>
            </a:r>
            <a:r>
              <a:rPr lang="ru-RU" dirty="0" smtClean="0"/>
              <a:t> 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ПРОБЛЕМНІ ПИТАННЯ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105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38130"/>
            <a:ext cx="7488832" cy="250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43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Другая 2">
      <a:dk1>
        <a:sysClr val="windowText" lastClr="000000"/>
      </a:dk1>
      <a:lt1>
        <a:sysClr val="window" lastClr="FFFFFF"/>
      </a:lt1>
      <a:dk2>
        <a:srgbClr val="0682FF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56AE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119</TotalTime>
  <Words>699</Words>
  <Application>Microsoft Office PowerPoint</Application>
  <PresentationFormat>Экран (4:3)</PresentationFormat>
  <Paragraphs>378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ПРО РОЗГЛЯД ПРОЕКТУ ПОСТАНОВИ КАБІНЕТУ МІНІСТРІВ УКРАЇНИ ЩОДО ПИТАННЯ ФОРМУВАННЯ ГОСПІТАЛЬНИХ ОКРУГІВ</vt:lpstr>
      <vt:lpstr>Госпітальні округи</vt:lpstr>
      <vt:lpstr>СКЛАД ГОСПІТАЛЬНИХ ОКРУГІВ</vt:lpstr>
      <vt:lpstr>СХЕМА СТВОРЕННЯ  ГОСПІТАЛЬНИХ ОКРУГІВ</vt:lpstr>
      <vt:lpstr>ТЕРНОПІЛЬСЬКИЙ  ГОСПІТАЛЬНИЙ ОКРУГ</vt:lpstr>
      <vt:lpstr>ТЕРНОПІЛЬСЬКИЙ  ГОСПІТАЛЬНИЙ ОКРУГ</vt:lpstr>
      <vt:lpstr>КРЕМЕНЕЦЬКИЙ  ГОСПІТАЛЬНИЙ ОКРУГ</vt:lpstr>
      <vt:lpstr>КРЕМЕНЕЦЬКИЙ  ГОСПІТАЛЬНИЙ ОКРУГ</vt:lpstr>
      <vt:lpstr>ЧОРТКІВСЬКИЙ  ГОСПІТАЛЬНИЙ ОКРУГ</vt:lpstr>
      <vt:lpstr>ЧОРТКІВСЬКИЙ  ГОСПІТАЛЬНИЙ ОКРУГ </vt:lpstr>
      <vt:lpstr>ПРОБЛЕМНІ ПИТАННЯ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МЕДИЧНА РЕФОРМА (госпітальні округи)</dc:title>
  <dc:creator>IgOr</dc:creator>
  <cp:lastModifiedBy>IgOr</cp:lastModifiedBy>
  <cp:revision>18</cp:revision>
  <dcterms:created xsi:type="dcterms:W3CDTF">2016-07-11T09:03:57Z</dcterms:created>
  <dcterms:modified xsi:type="dcterms:W3CDTF">2017-04-11T10:39:28Z</dcterms:modified>
</cp:coreProperties>
</file>