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735763" cy="9866313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народжуваність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7.1</c:v>
                </c:pt>
                <c:pt idx="1">
                  <c:v>5.8</c:v>
                </c:pt>
                <c:pt idx="2">
                  <c:v>5.2</c:v>
                </c:pt>
                <c:pt idx="3">
                  <c:v>4.5999999999999996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смертність</c:v>
                </c:pt>
              </c:strCache>
            </c:strRef>
          </c:tx>
          <c:dLbls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16.399999999999999</c:v>
                </c:pt>
                <c:pt idx="1">
                  <c:v>13.9</c:v>
                </c:pt>
                <c:pt idx="2">
                  <c:v>12.8</c:v>
                </c:pt>
                <c:pt idx="3">
                  <c:v>12.8</c:v>
                </c:pt>
              </c:numCache>
            </c:numRef>
          </c:val>
        </c:ser>
        <c:marker val="1"/>
        <c:axId val="152340736"/>
        <c:axId val="152363008"/>
      </c:lineChart>
      <c:catAx>
        <c:axId val="152340736"/>
        <c:scaling>
          <c:orientation val="minMax"/>
        </c:scaling>
        <c:axPos val="b"/>
        <c:numFmt formatCode="General" sourceLinked="1"/>
        <c:tickLblPos val="nextTo"/>
        <c:crossAx val="152363008"/>
        <c:crosses val="autoZero"/>
        <c:auto val="1"/>
        <c:lblAlgn val="ctr"/>
        <c:lblOffset val="100"/>
      </c:catAx>
      <c:valAx>
        <c:axId val="152363008"/>
        <c:scaling>
          <c:orientation val="minMax"/>
        </c:scaling>
        <c:axPos val="l"/>
        <c:majorGridlines/>
        <c:numFmt formatCode="General" sourceLinked="1"/>
        <c:tickLblPos val="nextTo"/>
        <c:crossAx val="152340736"/>
        <c:crosses val="autoZero"/>
        <c:crossBetween val="between"/>
      </c:valAx>
      <c:spPr>
        <a:noFill/>
        <a:ln w="25401">
          <a:noFill/>
        </a:ln>
      </c:spPr>
    </c:plotArea>
    <c:legend>
      <c:legendPos val="r"/>
      <c:layout>
        <c:manualLayout>
          <c:xMode val="edge"/>
          <c:yMode val="edge"/>
          <c:x val="0.61346132295260847"/>
          <c:y val="0.31023204066704785"/>
          <c:w val="0.37142115662508485"/>
          <c:h val="0.33087855821301032"/>
        </c:manualLayout>
      </c:layout>
    </c:legend>
    <c:plotVisOnly val="1"/>
    <c:dispBlanksAs val="zero"/>
  </c:chart>
  <c:txPr>
    <a:bodyPr/>
    <a:lstStyle/>
    <a:p>
      <a:pPr>
        <a:defRPr sz="1800"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depthPercent val="100"/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118.8</c:v>
                </c:pt>
                <c:pt idx="1">
                  <c:v>22.4</c:v>
                </c:pt>
                <c:pt idx="2">
                  <c:v>72.5</c:v>
                </c:pt>
                <c:pt idx="3">
                  <c:v>84.7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115.3</c:v>
                </c:pt>
                <c:pt idx="1">
                  <c:v>5.3</c:v>
                </c:pt>
                <c:pt idx="2">
                  <c:v>76.2</c:v>
                </c:pt>
                <c:pt idx="3">
                  <c:v>90</c:v>
                </c:pt>
              </c:numCache>
            </c:numRef>
          </c:val>
        </c:ser>
        <c:shape val="cylinder"/>
        <c:axId val="156409216"/>
        <c:axId val="156419200"/>
        <c:axId val="156380672"/>
      </c:bar3DChart>
      <c:catAx>
        <c:axId val="156409216"/>
        <c:scaling>
          <c:orientation val="minMax"/>
        </c:scaling>
        <c:axPos val="b"/>
        <c:numFmt formatCode="General" sourceLinked="1"/>
        <c:tickLblPos val="nextTo"/>
        <c:crossAx val="156419200"/>
        <c:crosses val="autoZero"/>
        <c:auto val="1"/>
        <c:lblAlgn val="ctr"/>
        <c:lblOffset val="100"/>
      </c:catAx>
      <c:valAx>
        <c:axId val="156419200"/>
        <c:scaling>
          <c:orientation val="minMax"/>
        </c:scaling>
        <c:axPos val="l"/>
        <c:majorGridlines/>
        <c:numFmt formatCode="General" sourceLinked="1"/>
        <c:tickLblPos val="nextTo"/>
        <c:crossAx val="156409216"/>
        <c:crosses val="autoZero"/>
        <c:crossBetween val="between"/>
      </c:valAx>
      <c:serAx>
        <c:axId val="156380672"/>
        <c:scaling>
          <c:orientation val="minMax"/>
        </c:scaling>
        <c:delete val="1"/>
        <c:axPos val="b"/>
        <c:tickLblPos val="none"/>
        <c:crossAx val="156419200"/>
        <c:crosses val="autoZero"/>
      </c:serAx>
      <c:spPr>
        <a:noFill/>
        <a:ln w="25408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1"/>
      </a:pPr>
      <a:endParaRPr lang="uk-U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view3D>
      <c:depthPercent val="100"/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391.3</c:v>
                </c:pt>
                <c:pt idx="1">
                  <c:v>162.6</c:v>
                </c:pt>
                <c:pt idx="2">
                  <c:v>186.6</c:v>
                </c:pt>
                <c:pt idx="3">
                  <c:v>249.3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462.3</c:v>
                </c:pt>
                <c:pt idx="1">
                  <c:v>371</c:v>
                </c:pt>
                <c:pt idx="2">
                  <c:v>226.4</c:v>
                </c:pt>
                <c:pt idx="3">
                  <c:v>258.7</c:v>
                </c:pt>
              </c:numCache>
            </c:numRef>
          </c:val>
        </c:ser>
        <c:shape val="box"/>
        <c:axId val="156526080"/>
        <c:axId val="156527616"/>
        <c:axId val="156417088"/>
      </c:bar3DChart>
      <c:catAx>
        <c:axId val="156526080"/>
        <c:scaling>
          <c:orientation val="minMax"/>
        </c:scaling>
        <c:axPos val="b"/>
        <c:numFmt formatCode="General" sourceLinked="1"/>
        <c:tickLblPos val="nextTo"/>
        <c:crossAx val="156527616"/>
        <c:crosses val="autoZero"/>
        <c:auto val="1"/>
        <c:lblAlgn val="ctr"/>
        <c:lblOffset val="100"/>
      </c:catAx>
      <c:valAx>
        <c:axId val="156527616"/>
        <c:scaling>
          <c:orientation val="minMax"/>
        </c:scaling>
        <c:axPos val="l"/>
        <c:majorGridlines/>
        <c:numFmt formatCode="General" sourceLinked="1"/>
        <c:tickLblPos val="nextTo"/>
        <c:crossAx val="156526080"/>
        <c:crosses val="autoZero"/>
        <c:crossBetween val="between"/>
      </c:valAx>
      <c:serAx>
        <c:axId val="156417088"/>
        <c:scaling>
          <c:orientation val="minMax"/>
        </c:scaling>
        <c:delete val="1"/>
        <c:axPos val="b"/>
        <c:tickLblPos val="none"/>
        <c:crossAx val="156527616"/>
        <c:crosses val="autoZero"/>
      </c:serAx>
      <c:spPr>
        <a:noFill/>
        <a:ln w="25408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1"/>
      </a:pPr>
      <a:endParaRPr lang="uk-UA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1"/>
              <c:layout>
                <c:manualLayout>
                  <c:x val="-1.6975308641975329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dLbl>
              <c:idx val="2"/>
              <c:layout>
                <c:manualLayout>
                  <c:x val="-2.3148148148148147E-2"/>
                  <c:y val="-8.418097982683470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328.6</c:v>
                </c:pt>
                <c:pt idx="1">
                  <c:v>283.8</c:v>
                </c:pt>
                <c:pt idx="2">
                  <c:v>350.6</c:v>
                </c:pt>
                <c:pt idx="3">
                  <c:v>310.39999999999981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0"/>
              <c:layout>
                <c:manualLayout>
                  <c:x val="4.4753086419753126E-2"/>
                  <c:y val="-8.418097982683470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dLbl>
              <c:idx val="1"/>
              <c:layout>
                <c:manualLayout>
                  <c:x val="1.6975308641975329E-2"/>
                  <c:y val="-1.964222862626143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dLbl>
              <c:idx val="2"/>
              <c:layout>
                <c:manualLayout>
                  <c:x val="1.3888888888888907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dLbl>
              <c:idx val="3"/>
              <c:layout>
                <c:manualLayout>
                  <c:x val="4.938271604938281E-2"/>
                  <c:y val="-5.612065321788976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350.2</c:v>
                </c:pt>
                <c:pt idx="1">
                  <c:v>293</c:v>
                </c:pt>
                <c:pt idx="2">
                  <c:v>382.6</c:v>
                </c:pt>
                <c:pt idx="3">
                  <c:v>319.60000000000002</c:v>
                </c:pt>
              </c:numCache>
            </c:numRef>
          </c:val>
        </c:ser>
        <c:shape val="cylinder"/>
        <c:axId val="156731264"/>
        <c:axId val="156732800"/>
        <c:axId val="0"/>
      </c:bar3DChart>
      <c:catAx>
        <c:axId val="156731264"/>
        <c:scaling>
          <c:orientation val="minMax"/>
        </c:scaling>
        <c:axPos val="b"/>
        <c:numFmt formatCode="General" sourceLinked="1"/>
        <c:tickLblPos val="nextTo"/>
        <c:crossAx val="156732800"/>
        <c:crosses val="autoZero"/>
        <c:auto val="1"/>
        <c:lblAlgn val="ctr"/>
        <c:lblOffset val="100"/>
      </c:catAx>
      <c:valAx>
        <c:axId val="156732800"/>
        <c:scaling>
          <c:orientation val="minMax"/>
        </c:scaling>
        <c:axPos val="l"/>
        <c:majorGridlines/>
        <c:numFmt formatCode="General" sourceLinked="1"/>
        <c:tickLblPos val="nextTo"/>
        <c:crossAx val="156731264"/>
        <c:crosses val="autoZero"/>
        <c:crossBetween val="between"/>
      </c:valAx>
      <c:spPr>
        <a:noFill/>
        <a:ln w="25387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99"/>
      </a:pPr>
      <a:endParaRPr lang="uk-U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легені</c:v>
                </c:pt>
                <c:pt idx="1">
                  <c:v>передміхурова залоза</c:v>
                </c:pt>
                <c:pt idx="2">
                  <c:v>шлунок</c:v>
                </c:pt>
                <c:pt idx="3">
                  <c:v>ободова та пряма кишки</c:v>
                </c:pt>
                <c:pt idx="4">
                  <c:v>інші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23.1</c:v>
                </c:pt>
                <c:pt idx="1">
                  <c:v>9.2000000000000011</c:v>
                </c:pt>
                <c:pt idx="2">
                  <c:v>8.6</c:v>
                </c:pt>
                <c:pt idx="3">
                  <c:v>6.4</c:v>
                </c:pt>
                <c:pt idx="4">
                  <c:v>52.7</c:v>
                </c:pt>
              </c:numCache>
            </c:numRef>
          </c:val>
        </c:ser>
      </c:pie3DChart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0.60379829117105077"/>
          <c:y val="9.9967239034879724E-2"/>
          <c:w val="0.39620170882894939"/>
          <c:h val="0.85628080827246"/>
        </c:manualLayout>
      </c:layout>
    </c:legend>
    <c:plotVisOnly val="1"/>
    <c:dispBlanksAs val="zero"/>
  </c:chart>
  <c:txPr>
    <a:bodyPr/>
    <a:lstStyle/>
    <a:p>
      <a:pPr>
        <a:defRPr sz="1799"/>
      </a:pPr>
      <a:endParaRPr lang="uk-UA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2"/>
          <c:dLbls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молочна залоза</c:v>
                </c:pt>
                <c:pt idx="1">
                  <c:v>ободова кишка</c:v>
                </c:pt>
                <c:pt idx="2">
                  <c:v>легені</c:v>
                </c:pt>
                <c:pt idx="3">
                  <c:v>шлунок</c:v>
                </c:pt>
                <c:pt idx="4">
                  <c:v>яєчники</c:v>
                </c:pt>
                <c:pt idx="5">
                  <c:v>інші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20.8</c:v>
                </c:pt>
                <c:pt idx="1">
                  <c:v>7.6</c:v>
                </c:pt>
                <c:pt idx="2">
                  <c:v>7.2</c:v>
                </c:pt>
                <c:pt idx="3">
                  <c:v>7</c:v>
                </c:pt>
                <c:pt idx="4">
                  <c:v>6.5</c:v>
                </c:pt>
                <c:pt idx="5">
                  <c:v>50.9</c:v>
                </c:pt>
              </c:numCache>
            </c:numRef>
          </c:val>
        </c:ser>
      </c:pie3DChart>
      <c:spPr>
        <a:noFill/>
        <a:ln w="25392">
          <a:noFill/>
        </a:ln>
      </c:spPr>
    </c:plotArea>
    <c:legend>
      <c:legendPos val="r"/>
      <c:layout>
        <c:manualLayout>
          <c:xMode val="edge"/>
          <c:yMode val="edge"/>
          <c:x val="0.71871402438331611"/>
          <c:y val="0.17453802612022903"/>
          <c:w val="0.26393405369783318"/>
          <c:h val="0.80034911298738265"/>
        </c:manualLayout>
      </c:layout>
    </c:legend>
    <c:plotVisOnly val="1"/>
    <c:dispBlanksAs val="zero"/>
  </c:chart>
  <c:txPr>
    <a:bodyPr/>
    <a:lstStyle/>
    <a:p>
      <a:pPr>
        <a:defRPr sz="1799"/>
      </a:pPr>
      <a:endParaRPr lang="uk-UA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style val="32"/>
  <c:chart>
    <c:title>
      <c:tx>
        <c:rich>
          <a:bodyPr/>
          <a:lstStyle/>
          <a:p>
            <a:pPr>
              <a:defRPr/>
            </a:pPr>
            <a:endParaRPr lang="uk-UA" dirty="0"/>
          </a:p>
        </c:rich>
      </c:tx>
      <c:layout>
        <c:manualLayout>
          <c:xMode val="edge"/>
          <c:yMode val="edge"/>
          <c:x val="0.42941356029918254"/>
          <c:y val="1.9642250601027825E-2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невротичні розлади</c:v>
                </c:pt>
                <c:pt idx="1">
                  <c:v>розумова відсталість</c:v>
                </c:pt>
                <c:pt idx="2">
                  <c:v>органічні ураження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22.7</c:v>
                </c:pt>
                <c:pt idx="1">
                  <c:v>21.7</c:v>
                </c:pt>
                <c:pt idx="2">
                  <c:v>20.399999999999999</c:v>
                </c:pt>
                <c:pt idx="3">
                  <c:v>35.200000000000003</c:v>
                </c:pt>
              </c:numCache>
            </c:numRef>
          </c:val>
        </c:ser>
        <c:axId val="162514432"/>
        <c:axId val="162515968"/>
      </c:barChart>
      <c:catAx>
        <c:axId val="162514432"/>
        <c:scaling>
          <c:orientation val="minMax"/>
        </c:scaling>
        <c:axPos val="l"/>
        <c:numFmt formatCode="General" sourceLinked="1"/>
        <c:tickLblPos val="nextTo"/>
        <c:crossAx val="162515968"/>
        <c:crosses val="autoZero"/>
        <c:auto val="1"/>
        <c:lblAlgn val="ctr"/>
        <c:lblOffset val="100"/>
      </c:catAx>
      <c:valAx>
        <c:axId val="162515968"/>
        <c:scaling>
          <c:orientation val="minMax"/>
        </c:scaling>
        <c:axPos val="b"/>
        <c:majorGridlines/>
        <c:numFmt formatCode="General" sourceLinked="1"/>
        <c:tickLblPos val="nextTo"/>
        <c:crossAx val="162514432"/>
        <c:crosses val="autoZero"/>
        <c:crossBetween val="between"/>
      </c:valAx>
      <c:spPr>
        <a:noFill/>
        <a:ln w="25402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uk-UA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1829615048118992E-2"/>
          <c:y val="8.7754142046676253E-2"/>
          <c:w val="0.59401125206571403"/>
          <c:h val="0.813267585263069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шизофренія</c:v>
                </c:pt>
                <c:pt idx="1">
                  <c:v>невротичні розлади</c:v>
                </c:pt>
                <c:pt idx="2">
                  <c:v>органічні ураження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30.9</c:v>
                </c:pt>
                <c:pt idx="1">
                  <c:v>26.9</c:v>
                </c:pt>
                <c:pt idx="2">
                  <c:v>8.4</c:v>
                </c:pt>
                <c:pt idx="3">
                  <c:v>23.8</c:v>
                </c:pt>
              </c:numCache>
            </c:numRef>
          </c:val>
        </c:ser>
      </c:pie3DChart>
      <c:spPr>
        <a:noFill/>
        <a:ln w="25402">
          <a:noFill/>
        </a:ln>
      </c:spPr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uk-UA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467.9</c:v>
                </c:pt>
                <c:pt idx="1">
                  <c:v>374.2</c:v>
                </c:pt>
                <c:pt idx="2">
                  <c:v>347.9</c:v>
                </c:pt>
                <c:pt idx="3">
                  <c:v>391.6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637.5</c:v>
                </c:pt>
                <c:pt idx="1">
                  <c:v>486.1</c:v>
                </c:pt>
                <c:pt idx="2">
                  <c:v>497.1</c:v>
                </c:pt>
                <c:pt idx="3">
                  <c:v>565.29999999999995</c:v>
                </c:pt>
              </c:numCache>
            </c:numRef>
          </c:val>
        </c:ser>
        <c:shape val="cylinder"/>
        <c:axId val="162596736"/>
        <c:axId val="162598272"/>
        <c:axId val="0"/>
      </c:bar3DChart>
      <c:catAx>
        <c:axId val="162596736"/>
        <c:scaling>
          <c:orientation val="minMax"/>
        </c:scaling>
        <c:axPos val="b"/>
        <c:tickLblPos val="nextTo"/>
        <c:crossAx val="162598272"/>
        <c:crosses val="autoZero"/>
        <c:auto val="1"/>
        <c:lblAlgn val="ctr"/>
        <c:lblOffset val="100"/>
      </c:catAx>
      <c:valAx>
        <c:axId val="162598272"/>
        <c:scaling>
          <c:orientation val="minMax"/>
        </c:scaling>
        <c:axPos val="l"/>
        <c:majorGridlines/>
        <c:numFmt formatCode="General" sourceLinked="1"/>
        <c:tickLblPos val="nextTo"/>
        <c:crossAx val="1625967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8.4669485758724697E-2"/>
          <c:y val="3.424066878142841E-2"/>
          <c:w val="0.71393081073199183"/>
          <c:h val="0.5724151965007227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497.8</c:v>
                </c:pt>
                <c:pt idx="1">
                  <c:v>408.8</c:v>
                </c:pt>
                <c:pt idx="2">
                  <c:v>317.10000000000002</c:v>
                </c:pt>
                <c:pt idx="3">
                  <c:v>396.5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р-н</c:v>
                </c:pt>
                <c:pt idx="2">
                  <c:v>Тернопільський р-н</c:v>
                </c:pt>
                <c:pt idx="3">
                  <c:v>Чортківський р-н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632.70000000000005</c:v>
                </c:pt>
                <c:pt idx="1">
                  <c:v>569.6</c:v>
                </c:pt>
                <c:pt idx="2">
                  <c:v>506.6</c:v>
                </c:pt>
                <c:pt idx="3">
                  <c:v>489.6</c:v>
                </c:pt>
              </c:numCache>
            </c:numRef>
          </c:val>
        </c:ser>
        <c:shape val="box"/>
        <c:axId val="162639232"/>
        <c:axId val="162645120"/>
        <c:axId val="161258560"/>
      </c:bar3DChart>
      <c:catAx>
        <c:axId val="162639232"/>
        <c:scaling>
          <c:orientation val="minMax"/>
        </c:scaling>
        <c:axPos val="b"/>
        <c:numFmt formatCode="General" sourceLinked="1"/>
        <c:tickLblPos val="nextTo"/>
        <c:crossAx val="162645120"/>
        <c:crosses val="autoZero"/>
        <c:auto val="1"/>
        <c:lblAlgn val="ctr"/>
        <c:lblOffset val="100"/>
      </c:catAx>
      <c:valAx>
        <c:axId val="162645120"/>
        <c:scaling>
          <c:orientation val="minMax"/>
        </c:scaling>
        <c:axPos val="l"/>
        <c:majorGridlines/>
        <c:numFmt formatCode="General" sourceLinked="1"/>
        <c:tickLblPos val="nextTo"/>
        <c:crossAx val="162639232"/>
        <c:crosses val="autoZero"/>
        <c:crossBetween val="between"/>
      </c:valAx>
      <c:serAx>
        <c:axId val="161258560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Franklin Gothic Book"/>
                <a:ea typeface="Franklin Gothic Book"/>
                <a:cs typeface="Franklin Gothic Book"/>
              </a:defRPr>
            </a:pPr>
            <a:endParaRPr lang="uk-UA"/>
          </a:p>
        </c:txPr>
        <c:crossAx val="162645120"/>
        <c:crosses val="autoZero"/>
        <c:tickLblSkip val="2"/>
        <c:tickMarkSkip val="1"/>
      </c:serAx>
      <c:spPr>
        <a:noFill/>
        <a:ln w="25402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uk-UA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11939-1B78-473A-B936-4ADC53A0342B}" type="doc">
      <dgm:prSet loTypeId="urn:microsoft.com/office/officeart/2005/8/layout/chevron2" loCatId="list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6410C924-3A52-4A94-9AA0-6632AAE1503F}">
      <dgm:prSet phldrT="[Текст]" phldr="1"/>
      <dgm:spPr>
        <a:solidFill>
          <a:srgbClr val="FFFF00"/>
        </a:solidFill>
      </dgm:spPr>
      <dgm:t>
        <a:bodyPr/>
        <a:lstStyle/>
        <a:p>
          <a:endParaRPr lang="uk-UA" dirty="0"/>
        </a:p>
      </dgm:t>
    </dgm:pt>
    <dgm:pt modelId="{310F7B64-7554-40ED-8B91-155B17684006}" type="parTrans" cxnId="{A6DFA52C-AA8D-4362-AE4B-189E83A276A1}">
      <dgm:prSet/>
      <dgm:spPr/>
      <dgm:t>
        <a:bodyPr/>
        <a:lstStyle/>
        <a:p>
          <a:endParaRPr lang="uk-UA"/>
        </a:p>
      </dgm:t>
    </dgm:pt>
    <dgm:pt modelId="{01C7E327-B663-47AD-A365-D508EECBF66C}" type="sibTrans" cxnId="{A6DFA52C-AA8D-4362-AE4B-189E83A276A1}">
      <dgm:prSet/>
      <dgm:spPr/>
      <dgm:t>
        <a:bodyPr/>
        <a:lstStyle/>
        <a:p>
          <a:endParaRPr lang="uk-UA"/>
        </a:p>
      </dgm:t>
    </dgm:pt>
    <dgm:pt modelId="{D7DA75FE-B888-4944-A6D2-CBE7BB733D2B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uk-UA" dirty="0" smtClean="0"/>
            <a:t>Серцево-судинні захворювання</a:t>
          </a:r>
          <a:endParaRPr lang="uk-UA" dirty="0"/>
        </a:p>
      </dgm:t>
    </dgm:pt>
    <dgm:pt modelId="{29D89F73-EC7A-4A5F-B409-E7CFCB9FADED}" type="parTrans" cxnId="{18A58A51-8342-4B38-A006-9C1BB4B53E98}">
      <dgm:prSet/>
      <dgm:spPr/>
      <dgm:t>
        <a:bodyPr/>
        <a:lstStyle/>
        <a:p>
          <a:endParaRPr lang="uk-UA"/>
        </a:p>
      </dgm:t>
    </dgm:pt>
    <dgm:pt modelId="{03FE56A5-C905-401A-B082-FE899591C998}" type="sibTrans" cxnId="{18A58A51-8342-4B38-A006-9C1BB4B53E98}">
      <dgm:prSet/>
      <dgm:spPr/>
      <dgm:t>
        <a:bodyPr/>
        <a:lstStyle/>
        <a:p>
          <a:endParaRPr lang="uk-UA"/>
        </a:p>
      </dgm:t>
    </dgm:pt>
    <dgm:pt modelId="{1B5F2E99-28EB-486C-9B58-34D32F28A276}">
      <dgm:prSet phldrT="[Текст]" phldr="1"/>
      <dgm:spPr>
        <a:solidFill>
          <a:srgbClr val="FFFF00"/>
        </a:solidFill>
      </dgm:spPr>
      <dgm:t>
        <a:bodyPr/>
        <a:lstStyle/>
        <a:p>
          <a:endParaRPr lang="uk-UA"/>
        </a:p>
      </dgm:t>
    </dgm:pt>
    <dgm:pt modelId="{E4AC509B-D876-4706-9318-B510130944DF}" type="parTrans" cxnId="{E01C4EF8-B29B-46CB-976D-271B2EFE6A0D}">
      <dgm:prSet/>
      <dgm:spPr/>
      <dgm:t>
        <a:bodyPr/>
        <a:lstStyle/>
        <a:p>
          <a:endParaRPr lang="uk-UA"/>
        </a:p>
      </dgm:t>
    </dgm:pt>
    <dgm:pt modelId="{0348A5A0-6F73-4F9C-8614-268CE9B234BB}" type="sibTrans" cxnId="{E01C4EF8-B29B-46CB-976D-271B2EFE6A0D}">
      <dgm:prSet/>
      <dgm:spPr/>
      <dgm:t>
        <a:bodyPr/>
        <a:lstStyle/>
        <a:p>
          <a:endParaRPr lang="uk-UA"/>
        </a:p>
      </dgm:t>
    </dgm:pt>
    <dgm:pt modelId="{E8AC2F9B-567E-47AA-9CFD-C88F62535192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uk-UA" dirty="0" smtClean="0"/>
            <a:t>Онкологічні захворювання</a:t>
          </a:r>
          <a:endParaRPr lang="uk-UA" dirty="0"/>
        </a:p>
      </dgm:t>
    </dgm:pt>
    <dgm:pt modelId="{EEC8393D-2941-433B-9A1E-9D497BD99E42}" type="parTrans" cxnId="{C449E195-1F42-41D6-A9DC-B8A015BF5C55}">
      <dgm:prSet/>
      <dgm:spPr/>
      <dgm:t>
        <a:bodyPr/>
        <a:lstStyle/>
        <a:p>
          <a:endParaRPr lang="uk-UA"/>
        </a:p>
      </dgm:t>
    </dgm:pt>
    <dgm:pt modelId="{51233BAA-8C0C-47DB-BA6C-42B970605E55}" type="sibTrans" cxnId="{C449E195-1F42-41D6-A9DC-B8A015BF5C55}">
      <dgm:prSet/>
      <dgm:spPr/>
      <dgm:t>
        <a:bodyPr/>
        <a:lstStyle/>
        <a:p>
          <a:endParaRPr lang="uk-UA"/>
        </a:p>
      </dgm:t>
    </dgm:pt>
    <dgm:pt modelId="{C1949E89-A207-4F00-9CFD-07B1F5E927FF}">
      <dgm:prSet phldrT="[Текст]" phldr="1"/>
      <dgm:spPr>
        <a:solidFill>
          <a:srgbClr val="FFFF00"/>
        </a:solidFill>
      </dgm:spPr>
      <dgm:t>
        <a:bodyPr/>
        <a:lstStyle/>
        <a:p>
          <a:endParaRPr lang="uk-UA" dirty="0"/>
        </a:p>
      </dgm:t>
    </dgm:pt>
    <dgm:pt modelId="{009B0B4B-8F99-4708-96BB-0C52DE94B0A4}" type="parTrans" cxnId="{992BFDA2-14BD-4CBC-8263-5AC1216A2EC7}">
      <dgm:prSet/>
      <dgm:spPr/>
      <dgm:t>
        <a:bodyPr/>
        <a:lstStyle/>
        <a:p>
          <a:endParaRPr lang="uk-UA"/>
        </a:p>
      </dgm:t>
    </dgm:pt>
    <dgm:pt modelId="{AE69C438-81AE-4106-961C-7703F5B796FA}" type="sibTrans" cxnId="{992BFDA2-14BD-4CBC-8263-5AC1216A2EC7}">
      <dgm:prSet/>
      <dgm:spPr/>
      <dgm:t>
        <a:bodyPr/>
        <a:lstStyle/>
        <a:p>
          <a:endParaRPr lang="uk-UA"/>
        </a:p>
      </dgm:t>
    </dgm:pt>
    <dgm:pt modelId="{6EBEE3A0-56C1-4BA2-BA1D-7D15993704F1}">
      <dgm:prSet phldrT="[Текст]"/>
      <dgm:spPr>
        <a:solidFill>
          <a:srgbClr val="FFFF00"/>
        </a:solidFill>
      </dgm:spPr>
      <dgm:t>
        <a:bodyPr/>
        <a:lstStyle/>
        <a:p>
          <a:endParaRPr lang="uk-UA" dirty="0"/>
        </a:p>
      </dgm:t>
    </dgm:pt>
    <dgm:pt modelId="{A8418614-FF9A-4E18-928F-3F7822CBA21B}" type="parTrans" cxnId="{88878D9F-A91E-4198-BA43-E4C24B9613E8}">
      <dgm:prSet/>
      <dgm:spPr/>
      <dgm:t>
        <a:bodyPr/>
        <a:lstStyle/>
        <a:p>
          <a:endParaRPr lang="uk-UA"/>
        </a:p>
      </dgm:t>
    </dgm:pt>
    <dgm:pt modelId="{E6FAA59C-406A-4E23-871C-1E798F7CC1D7}" type="sibTrans" cxnId="{88878D9F-A91E-4198-BA43-E4C24B9613E8}">
      <dgm:prSet/>
      <dgm:spPr/>
      <dgm:t>
        <a:bodyPr/>
        <a:lstStyle/>
        <a:p>
          <a:endParaRPr lang="uk-UA"/>
        </a:p>
      </dgm:t>
    </dgm:pt>
    <dgm:pt modelId="{D318C4CD-A106-4993-B11A-3B08B26DF7E4}">
      <dgm:prSet phldrT="[Текст]"/>
      <dgm:spPr>
        <a:solidFill>
          <a:srgbClr val="FFFF00"/>
        </a:solidFill>
      </dgm:spPr>
      <dgm:t>
        <a:bodyPr/>
        <a:lstStyle/>
        <a:p>
          <a:endParaRPr lang="uk-UA" dirty="0"/>
        </a:p>
      </dgm:t>
    </dgm:pt>
    <dgm:pt modelId="{5F7DFF97-7E35-4F3F-8BC3-9143D864C472}" type="parTrans" cxnId="{AA4FF8C3-54BA-4AE0-8DF5-9BBCA54905A3}">
      <dgm:prSet/>
      <dgm:spPr/>
      <dgm:t>
        <a:bodyPr/>
        <a:lstStyle/>
        <a:p>
          <a:endParaRPr lang="uk-UA"/>
        </a:p>
      </dgm:t>
    </dgm:pt>
    <dgm:pt modelId="{F5791198-DBFB-431A-9A63-19A37F568077}" type="sibTrans" cxnId="{AA4FF8C3-54BA-4AE0-8DF5-9BBCA54905A3}">
      <dgm:prSet/>
      <dgm:spPr/>
      <dgm:t>
        <a:bodyPr/>
        <a:lstStyle/>
        <a:p>
          <a:endParaRPr lang="uk-UA"/>
        </a:p>
      </dgm:t>
    </dgm:pt>
    <dgm:pt modelId="{FB4BC32E-2397-406A-A5FF-2252BF78077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uk-UA" dirty="0" smtClean="0"/>
            <a:t>Хронічні респіраторні захворювання</a:t>
          </a:r>
          <a:endParaRPr lang="uk-UA" dirty="0"/>
        </a:p>
      </dgm:t>
    </dgm:pt>
    <dgm:pt modelId="{CDC40475-AE99-408E-9563-24B733C84CF5}" type="parTrans" cxnId="{BC67FCB5-5EFB-4BD7-8C31-2C3DA815CF8F}">
      <dgm:prSet/>
      <dgm:spPr/>
      <dgm:t>
        <a:bodyPr/>
        <a:lstStyle/>
        <a:p>
          <a:endParaRPr lang="uk-UA"/>
        </a:p>
      </dgm:t>
    </dgm:pt>
    <dgm:pt modelId="{6B3DFEA7-9C03-4AB3-9DE6-9395BF72F423}" type="sibTrans" cxnId="{BC67FCB5-5EFB-4BD7-8C31-2C3DA815CF8F}">
      <dgm:prSet/>
      <dgm:spPr/>
      <dgm:t>
        <a:bodyPr/>
        <a:lstStyle/>
        <a:p>
          <a:endParaRPr lang="uk-UA"/>
        </a:p>
      </dgm:t>
    </dgm:pt>
    <dgm:pt modelId="{72492B2E-ADCE-4D04-90A4-E865BEB53D1D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uk-UA" dirty="0" smtClean="0"/>
            <a:t>Цукровий діабет</a:t>
          </a:r>
          <a:endParaRPr lang="uk-UA" dirty="0"/>
        </a:p>
      </dgm:t>
    </dgm:pt>
    <dgm:pt modelId="{0A2441FF-5B7A-47F1-85AF-FE57E80ABE11}" type="parTrans" cxnId="{83A439B4-6DFE-434D-B16C-2BF83D50B22E}">
      <dgm:prSet/>
      <dgm:spPr/>
      <dgm:t>
        <a:bodyPr/>
        <a:lstStyle/>
        <a:p>
          <a:endParaRPr lang="uk-UA"/>
        </a:p>
      </dgm:t>
    </dgm:pt>
    <dgm:pt modelId="{7DD306AD-0BFB-441A-A729-B12F02FAF2A9}" type="sibTrans" cxnId="{83A439B4-6DFE-434D-B16C-2BF83D50B22E}">
      <dgm:prSet/>
      <dgm:spPr/>
      <dgm:t>
        <a:bodyPr/>
        <a:lstStyle/>
        <a:p>
          <a:endParaRPr lang="uk-UA"/>
        </a:p>
      </dgm:t>
    </dgm:pt>
    <dgm:pt modelId="{BAE3F3AD-D060-4722-8733-1CE20CE0D630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uk-UA" dirty="0" smtClean="0"/>
            <a:t>Психічні розлади</a:t>
          </a:r>
          <a:endParaRPr lang="uk-UA" dirty="0"/>
        </a:p>
      </dgm:t>
    </dgm:pt>
    <dgm:pt modelId="{78E69E8A-F8A0-4EF9-9568-A822898F1CB2}" type="parTrans" cxnId="{8D69DFC3-62F0-435F-A0F5-FB5DE7AFB9A9}">
      <dgm:prSet/>
      <dgm:spPr/>
      <dgm:t>
        <a:bodyPr/>
        <a:lstStyle/>
        <a:p>
          <a:endParaRPr lang="uk-UA"/>
        </a:p>
      </dgm:t>
    </dgm:pt>
    <dgm:pt modelId="{32D6BCD3-061C-43ED-A40A-4F3AA6A68C4E}" type="sibTrans" cxnId="{8D69DFC3-62F0-435F-A0F5-FB5DE7AFB9A9}">
      <dgm:prSet/>
      <dgm:spPr/>
      <dgm:t>
        <a:bodyPr/>
        <a:lstStyle/>
        <a:p>
          <a:endParaRPr lang="uk-UA"/>
        </a:p>
      </dgm:t>
    </dgm:pt>
    <dgm:pt modelId="{2A0EC487-BA18-46A1-8A95-4C16374D40FD}" type="pres">
      <dgm:prSet presAssocID="{3E611939-1B78-473A-B936-4ADC53A0342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884F5A0-149C-414D-A2B1-2EE09BE99E2D}" type="pres">
      <dgm:prSet presAssocID="{6410C924-3A52-4A94-9AA0-6632AAE1503F}" presName="composite" presStyleCnt="0"/>
      <dgm:spPr/>
    </dgm:pt>
    <dgm:pt modelId="{3D4DD233-D26D-4513-AB61-B02D8009B5B1}" type="pres">
      <dgm:prSet presAssocID="{6410C924-3A52-4A94-9AA0-6632AAE1503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A1E22D-31A4-49B6-ADD7-66F1980A248C}" type="pres">
      <dgm:prSet presAssocID="{6410C924-3A52-4A94-9AA0-6632AAE1503F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2D0211-2178-4D27-8588-0A4BCE0E01F5}" type="pres">
      <dgm:prSet presAssocID="{01C7E327-B663-47AD-A365-D508EECBF66C}" presName="sp" presStyleCnt="0"/>
      <dgm:spPr/>
    </dgm:pt>
    <dgm:pt modelId="{971A723D-7E7E-4E81-ABB4-B2DF55DC763A}" type="pres">
      <dgm:prSet presAssocID="{1B5F2E99-28EB-486C-9B58-34D32F28A276}" presName="composite" presStyleCnt="0"/>
      <dgm:spPr/>
    </dgm:pt>
    <dgm:pt modelId="{61EFDAE1-09A8-43A9-A2D7-8342824BD1BE}" type="pres">
      <dgm:prSet presAssocID="{1B5F2E99-28EB-486C-9B58-34D32F28A276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20D755E-88C3-4E57-BC07-6135E1622EFC}" type="pres">
      <dgm:prSet presAssocID="{1B5F2E99-28EB-486C-9B58-34D32F28A276}" presName="descendantText" presStyleLbl="alignAcc1" presStyleIdx="1" presStyleCnt="5" custScaleX="97813" custLinFactNeighborX="956" custLinFactNeighborY="-957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D83D135-C4A6-4FB7-A7AF-6E0000DD8903}" type="pres">
      <dgm:prSet presAssocID="{0348A5A0-6F73-4F9C-8614-268CE9B234BB}" presName="sp" presStyleCnt="0"/>
      <dgm:spPr/>
    </dgm:pt>
    <dgm:pt modelId="{5DE51212-8BE4-482E-B2BB-2B2C012A31FB}" type="pres">
      <dgm:prSet presAssocID="{C1949E89-A207-4F00-9CFD-07B1F5E927FF}" presName="composite" presStyleCnt="0"/>
      <dgm:spPr/>
    </dgm:pt>
    <dgm:pt modelId="{3CD2CCFF-E96B-4A83-B842-5C963F722B92}" type="pres">
      <dgm:prSet presAssocID="{C1949E89-A207-4F00-9CFD-07B1F5E927FF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F0BF72-94CE-4E8B-A07A-3A63E8BADA2E}" type="pres">
      <dgm:prSet presAssocID="{C1949E89-A207-4F00-9CFD-07B1F5E927FF}" presName="descendantText" presStyleLbl="alignAcc1" presStyleIdx="2" presStyleCnt="5" custLinFactNeighborX="414" custLinFactNeighborY="-103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8099AC-F9EA-4EB3-A1A0-DB164157F2C5}" type="pres">
      <dgm:prSet presAssocID="{AE69C438-81AE-4106-961C-7703F5B796FA}" presName="sp" presStyleCnt="0"/>
      <dgm:spPr/>
    </dgm:pt>
    <dgm:pt modelId="{A885E642-1F2E-4AC5-880C-9DB09161A64A}" type="pres">
      <dgm:prSet presAssocID="{D318C4CD-A106-4993-B11A-3B08B26DF7E4}" presName="composite" presStyleCnt="0"/>
      <dgm:spPr/>
    </dgm:pt>
    <dgm:pt modelId="{0FE65F76-C619-4C72-8EF1-A6FAC334F2BD}" type="pres">
      <dgm:prSet presAssocID="{D318C4CD-A106-4993-B11A-3B08B26DF7E4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1B66F9A-A03B-40CF-9996-F7F89A81813B}" type="pres">
      <dgm:prSet presAssocID="{D318C4CD-A106-4993-B11A-3B08B26DF7E4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CE79A76-298A-48B4-9155-E680FD4B6C08}" type="pres">
      <dgm:prSet presAssocID="{F5791198-DBFB-431A-9A63-19A37F568077}" presName="sp" presStyleCnt="0"/>
      <dgm:spPr/>
    </dgm:pt>
    <dgm:pt modelId="{5BD15674-49BC-4E1D-8058-958E6B1E0C94}" type="pres">
      <dgm:prSet presAssocID="{6EBEE3A0-56C1-4BA2-BA1D-7D15993704F1}" presName="composite" presStyleCnt="0"/>
      <dgm:spPr/>
    </dgm:pt>
    <dgm:pt modelId="{4F0BBA80-6460-4D79-8E26-B69F54EAC03B}" type="pres">
      <dgm:prSet presAssocID="{6EBEE3A0-56C1-4BA2-BA1D-7D15993704F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EC964A8-6833-4A85-ACC9-6E601AC6D030}" type="pres">
      <dgm:prSet presAssocID="{6EBEE3A0-56C1-4BA2-BA1D-7D15993704F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6DFA52C-AA8D-4362-AE4B-189E83A276A1}" srcId="{3E611939-1B78-473A-B936-4ADC53A0342B}" destId="{6410C924-3A52-4A94-9AA0-6632AAE1503F}" srcOrd="0" destOrd="0" parTransId="{310F7B64-7554-40ED-8B91-155B17684006}" sibTransId="{01C7E327-B663-47AD-A365-D508EECBF66C}"/>
    <dgm:cxn modelId="{3E5C9576-BD47-4708-ACE5-8BBA062FC3BC}" type="presOf" srcId="{C1949E89-A207-4F00-9CFD-07B1F5E927FF}" destId="{3CD2CCFF-E96B-4A83-B842-5C963F722B92}" srcOrd="0" destOrd="0" presId="urn:microsoft.com/office/officeart/2005/8/layout/chevron2"/>
    <dgm:cxn modelId="{18A58A51-8342-4B38-A006-9C1BB4B53E98}" srcId="{6410C924-3A52-4A94-9AA0-6632AAE1503F}" destId="{D7DA75FE-B888-4944-A6D2-CBE7BB733D2B}" srcOrd="0" destOrd="0" parTransId="{29D89F73-EC7A-4A5F-B409-E7CFCB9FADED}" sibTransId="{03FE56A5-C905-401A-B082-FE899591C998}"/>
    <dgm:cxn modelId="{BC3D7C03-FBF2-4521-B77B-C73624C9E9EF}" type="presOf" srcId="{1B5F2E99-28EB-486C-9B58-34D32F28A276}" destId="{61EFDAE1-09A8-43A9-A2D7-8342824BD1BE}" srcOrd="0" destOrd="0" presId="urn:microsoft.com/office/officeart/2005/8/layout/chevron2"/>
    <dgm:cxn modelId="{D814FA2B-1E9A-4463-89AC-2B3F8092566F}" type="presOf" srcId="{FB4BC32E-2397-406A-A5FF-2252BF78077F}" destId="{FEF0BF72-94CE-4E8B-A07A-3A63E8BADA2E}" srcOrd="0" destOrd="0" presId="urn:microsoft.com/office/officeart/2005/8/layout/chevron2"/>
    <dgm:cxn modelId="{BC67FCB5-5EFB-4BD7-8C31-2C3DA815CF8F}" srcId="{C1949E89-A207-4F00-9CFD-07B1F5E927FF}" destId="{FB4BC32E-2397-406A-A5FF-2252BF78077F}" srcOrd="0" destOrd="0" parTransId="{CDC40475-AE99-408E-9563-24B733C84CF5}" sibTransId="{6B3DFEA7-9C03-4AB3-9DE6-9395BF72F423}"/>
    <dgm:cxn modelId="{E01C4EF8-B29B-46CB-976D-271B2EFE6A0D}" srcId="{3E611939-1B78-473A-B936-4ADC53A0342B}" destId="{1B5F2E99-28EB-486C-9B58-34D32F28A276}" srcOrd="1" destOrd="0" parTransId="{E4AC509B-D876-4706-9318-B510130944DF}" sibTransId="{0348A5A0-6F73-4F9C-8614-268CE9B234BB}"/>
    <dgm:cxn modelId="{8D69DFC3-62F0-435F-A0F5-FB5DE7AFB9A9}" srcId="{6EBEE3A0-56C1-4BA2-BA1D-7D15993704F1}" destId="{BAE3F3AD-D060-4722-8733-1CE20CE0D630}" srcOrd="0" destOrd="0" parTransId="{78E69E8A-F8A0-4EF9-9568-A822898F1CB2}" sibTransId="{32D6BCD3-061C-43ED-A40A-4F3AA6A68C4E}"/>
    <dgm:cxn modelId="{0009BF61-5129-46A4-80CE-ACF709F09462}" type="presOf" srcId="{D318C4CD-A106-4993-B11A-3B08B26DF7E4}" destId="{0FE65F76-C619-4C72-8EF1-A6FAC334F2BD}" srcOrd="0" destOrd="0" presId="urn:microsoft.com/office/officeart/2005/8/layout/chevron2"/>
    <dgm:cxn modelId="{576FD2B6-9994-4AA6-857A-E91E6F4FF9E9}" type="presOf" srcId="{3E611939-1B78-473A-B936-4ADC53A0342B}" destId="{2A0EC487-BA18-46A1-8A95-4C16374D40FD}" srcOrd="0" destOrd="0" presId="urn:microsoft.com/office/officeart/2005/8/layout/chevron2"/>
    <dgm:cxn modelId="{88878D9F-A91E-4198-BA43-E4C24B9613E8}" srcId="{3E611939-1B78-473A-B936-4ADC53A0342B}" destId="{6EBEE3A0-56C1-4BA2-BA1D-7D15993704F1}" srcOrd="4" destOrd="0" parTransId="{A8418614-FF9A-4E18-928F-3F7822CBA21B}" sibTransId="{E6FAA59C-406A-4E23-871C-1E798F7CC1D7}"/>
    <dgm:cxn modelId="{A4C01301-15BE-4382-A24C-0020C70CC0D5}" type="presOf" srcId="{BAE3F3AD-D060-4722-8733-1CE20CE0D630}" destId="{FEC964A8-6833-4A85-ACC9-6E601AC6D030}" srcOrd="0" destOrd="0" presId="urn:microsoft.com/office/officeart/2005/8/layout/chevron2"/>
    <dgm:cxn modelId="{3D662BF6-01E0-42F5-A26B-69B6EC13BF2F}" type="presOf" srcId="{6EBEE3A0-56C1-4BA2-BA1D-7D15993704F1}" destId="{4F0BBA80-6460-4D79-8E26-B69F54EAC03B}" srcOrd="0" destOrd="0" presId="urn:microsoft.com/office/officeart/2005/8/layout/chevron2"/>
    <dgm:cxn modelId="{0A987C3A-1EB3-4077-A403-1912A481B321}" type="presOf" srcId="{72492B2E-ADCE-4D04-90A4-E865BEB53D1D}" destId="{31B66F9A-A03B-40CF-9996-F7F89A81813B}" srcOrd="0" destOrd="0" presId="urn:microsoft.com/office/officeart/2005/8/layout/chevron2"/>
    <dgm:cxn modelId="{3405B342-565D-427A-97B5-8FD88A06EB09}" type="presOf" srcId="{D7DA75FE-B888-4944-A6D2-CBE7BB733D2B}" destId="{54A1E22D-31A4-49B6-ADD7-66F1980A248C}" srcOrd="0" destOrd="0" presId="urn:microsoft.com/office/officeart/2005/8/layout/chevron2"/>
    <dgm:cxn modelId="{CB7C4F2A-0850-499D-8124-F3E32B6CA483}" type="presOf" srcId="{E8AC2F9B-567E-47AA-9CFD-C88F62535192}" destId="{820D755E-88C3-4E57-BC07-6135E1622EFC}" srcOrd="0" destOrd="0" presId="urn:microsoft.com/office/officeart/2005/8/layout/chevron2"/>
    <dgm:cxn modelId="{992BFDA2-14BD-4CBC-8263-5AC1216A2EC7}" srcId="{3E611939-1B78-473A-B936-4ADC53A0342B}" destId="{C1949E89-A207-4F00-9CFD-07B1F5E927FF}" srcOrd="2" destOrd="0" parTransId="{009B0B4B-8F99-4708-96BB-0C52DE94B0A4}" sibTransId="{AE69C438-81AE-4106-961C-7703F5B796FA}"/>
    <dgm:cxn modelId="{AA4FF8C3-54BA-4AE0-8DF5-9BBCA54905A3}" srcId="{3E611939-1B78-473A-B936-4ADC53A0342B}" destId="{D318C4CD-A106-4993-B11A-3B08B26DF7E4}" srcOrd="3" destOrd="0" parTransId="{5F7DFF97-7E35-4F3F-8BC3-9143D864C472}" sibTransId="{F5791198-DBFB-431A-9A63-19A37F568077}"/>
    <dgm:cxn modelId="{DE8F3B28-3DAB-4DB3-90F4-6199623799C0}" type="presOf" srcId="{6410C924-3A52-4A94-9AA0-6632AAE1503F}" destId="{3D4DD233-D26D-4513-AB61-B02D8009B5B1}" srcOrd="0" destOrd="0" presId="urn:microsoft.com/office/officeart/2005/8/layout/chevron2"/>
    <dgm:cxn modelId="{83A439B4-6DFE-434D-B16C-2BF83D50B22E}" srcId="{D318C4CD-A106-4993-B11A-3B08B26DF7E4}" destId="{72492B2E-ADCE-4D04-90A4-E865BEB53D1D}" srcOrd="0" destOrd="0" parTransId="{0A2441FF-5B7A-47F1-85AF-FE57E80ABE11}" sibTransId="{7DD306AD-0BFB-441A-A729-B12F02FAF2A9}"/>
    <dgm:cxn modelId="{C449E195-1F42-41D6-A9DC-B8A015BF5C55}" srcId="{1B5F2E99-28EB-486C-9B58-34D32F28A276}" destId="{E8AC2F9B-567E-47AA-9CFD-C88F62535192}" srcOrd="0" destOrd="0" parTransId="{EEC8393D-2941-433B-9A1E-9D497BD99E42}" sibTransId="{51233BAA-8C0C-47DB-BA6C-42B970605E55}"/>
    <dgm:cxn modelId="{CCC943D4-4848-40CD-9C6F-5D09B4A0A986}" type="presParOf" srcId="{2A0EC487-BA18-46A1-8A95-4C16374D40FD}" destId="{4884F5A0-149C-414D-A2B1-2EE09BE99E2D}" srcOrd="0" destOrd="0" presId="urn:microsoft.com/office/officeart/2005/8/layout/chevron2"/>
    <dgm:cxn modelId="{B2877B76-14A3-4E1F-8158-3A7BE65DE6DD}" type="presParOf" srcId="{4884F5A0-149C-414D-A2B1-2EE09BE99E2D}" destId="{3D4DD233-D26D-4513-AB61-B02D8009B5B1}" srcOrd="0" destOrd="0" presId="urn:microsoft.com/office/officeart/2005/8/layout/chevron2"/>
    <dgm:cxn modelId="{49CA606D-1982-496D-BEFB-5116BFBDD310}" type="presParOf" srcId="{4884F5A0-149C-414D-A2B1-2EE09BE99E2D}" destId="{54A1E22D-31A4-49B6-ADD7-66F1980A248C}" srcOrd="1" destOrd="0" presId="urn:microsoft.com/office/officeart/2005/8/layout/chevron2"/>
    <dgm:cxn modelId="{34F6D59C-2C0D-4C56-A0E2-0E20B6503C7C}" type="presParOf" srcId="{2A0EC487-BA18-46A1-8A95-4C16374D40FD}" destId="{062D0211-2178-4D27-8588-0A4BCE0E01F5}" srcOrd="1" destOrd="0" presId="urn:microsoft.com/office/officeart/2005/8/layout/chevron2"/>
    <dgm:cxn modelId="{8EE5DE62-D499-404C-A1BB-84DF725013D7}" type="presParOf" srcId="{2A0EC487-BA18-46A1-8A95-4C16374D40FD}" destId="{971A723D-7E7E-4E81-ABB4-B2DF55DC763A}" srcOrd="2" destOrd="0" presId="urn:microsoft.com/office/officeart/2005/8/layout/chevron2"/>
    <dgm:cxn modelId="{2CE1A22A-9577-4099-9B7B-D327F2DE1A58}" type="presParOf" srcId="{971A723D-7E7E-4E81-ABB4-B2DF55DC763A}" destId="{61EFDAE1-09A8-43A9-A2D7-8342824BD1BE}" srcOrd="0" destOrd="0" presId="urn:microsoft.com/office/officeart/2005/8/layout/chevron2"/>
    <dgm:cxn modelId="{736CCDFE-D2B5-4E53-BAD0-4B035542FD5D}" type="presParOf" srcId="{971A723D-7E7E-4E81-ABB4-B2DF55DC763A}" destId="{820D755E-88C3-4E57-BC07-6135E1622EFC}" srcOrd="1" destOrd="0" presId="urn:microsoft.com/office/officeart/2005/8/layout/chevron2"/>
    <dgm:cxn modelId="{8F3E368F-6C88-41DC-9661-D03AA78E0785}" type="presParOf" srcId="{2A0EC487-BA18-46A1-8A95-4C16374D40FD}" destId="{8D83D135-C4A6-4FB7-A7AF-6E0000DD8903}" srcOrd="3" destOrd="0" presId="urn:microsoft.com/office/officeart/2005/8/layout/chevron2"/>
    <dgm:cxn modelId="{760994F2-F359-4357-BD19-3E4A9C59D907}" type="presParOf" srcId="{2A0EC487-BA18-46A1-8A95-4C16374D40FD}" destId="{5DE51212-8BE4-482E-B2BB-2B2C012A31FB}" srcOrd="4" destOrd="0" presId="urn:microsoft.com/office/officeart/2005/8/layout/chevron2"/>
    <dgm:cxn modelId="{D8862E01-D5C3-4B2F-BE1E-AE5C876950F8}" type="presParOf" srcId="{5DE51212-8BE4-482E-B2BB-2B2C012A31FB}" destId="{3CD2CCFF-E96B-4A83-B842-5C963F722B92}" srcOrd="0" destOrd="0" presId="urn:microsoft.com/office/officeart/2005/8/layout/chevron2"/>
    <dgm:cxn modelId="{B0907D5C-DD03-4E16-9170-C3B73783E4AA}" type="presParOf" srcId="{5DE51212-8BE4-482E-B2BB-2B2C012A31FB}" destId="{FEF0BF72-94CE-4E8B-A07A-3A63E8BADA2E}" srcOrd="1" destOrd="0" presId="urn:microsoft.com/office/officeart/2005/8/layout/chevron2"/>
    <dgm:cxn modelId="{E15EE29C-D82A-448D-8F9C-A793F516F336}" type="presParOf" srcId="{2A0EC487-BA18-46A1-8A95-4C16374D40FD}" destId="{648099AC-F9EA-4EB3-A1A0-DB164157F2C5}" srcOrd="5" destOrd="0" presId="urn:microsoft.com/office/officeart/2005/8/layout/chevron2"/>
    <dgm:cxn modelId="{07CBF583-BBB0-45A3-B571-D03C9C082D88}" type="presParOf" srcId="{2A0EC487-BA18-46A1-8A95-4C16374D40FD}" destId="{A885E642-1F2E-4AC5-880C-9DB09161A64A}" srcOrd="6" destOrd="0" presId="urn:microsoft.com/office/officeart/2005/8/layout/chevron2"/>
    <dgm:cxn modelId="{B7D50AA1-8F17-4855-AFAB-75195347F750}" type="presParOf" srcId="{A885E642-1F2E-4AC5-880C-9DB09161A64A}" destId="{0FE65F76-C619-4C72-8EF1-A6FAC334F2BD}" srcOrd="0" destOrd="0" presId="urn:microsoft.com/office/officeart/2005/8/layout/chevron2"/>
    <dgm:cxn modelId="{B30C3397-1D89-4C90-A7BF-6B4E805422F3}" type="presParOf" srcId="{A885E642-1F2E-4AC5-880C-9DB09161A64A}" destId="{31B66F9A-A03B-40CF-9996-F7F89A81813B}" srcOrd="1" destOrd="0" presId="urn:microsoft.com/office/officeart/2005/8/layout/chevron2"/>
    <dgm:cxn modelId="{63B370C0-59B1-46CB-A982-86920DA5C7C6}" type="presParOf" srcId="{2A0EC487-BA18-46A1-8A95-4C16374D40FD}" destId="{2CE79A76-298A-48B4-9155-E680FD4B6C08}" srcOrd="7" destOrd="0" presId="urn:microsoft.com/office/officeart/2005/8/layout/chevron2"/>
    <dgm:cxn modelId="{460E0442-2728-4992-A67D-C1F892B75978}" type="presParOf" srcId="{2A0EC487-BA18-46A1-8A95-4C16374D40FD}" destId="{5BD15674-49BC-4E1D-8058-958E6B1E0C94}" srcOrd="8" destOrd="0" presId="urn:microsoft.com/office/officeart/2005/8/layout/chevron2"/>
    <dgm:cxn modelId="{86D2A198-BA78-4CA7-9A12-6D587FE30316}" type="presParOf" srcId="{5BD15674-49BC-4E1D-8058-958E6B1E0C94}" destId="{4F0BBA80-6460-4D79-8E26-B69F54EAC03B}" srcOrd="0" destOrd="0" presId="urn:microsoft.com/office/officeart/2005/8/layout/chevron2"/>
    <dgm:cxn modelId="{CE171010-4991-4775-8219-19ADB6D789F6}" type="presParOf" srcId="{5BD15674-49BC-4E1D-8058-958E6B1E0C94}" destId="{FEC964A8-6833-4A85-ACC9-6E601AC6D0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532ED5-FEF6-4734-84EB-673ECE622B51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8364DB3-E578-410D-9603-D31A5A2A9F18}">
      <dgm:prSet phldrT="[Текст]"/>
      <dgm:spPr>
        <a:solidFill>
          <a:srgbClr val="C00000"/>
        </a:solidFill>
      </dgm:spPr>
      <dgm:t>
        <a:bodyPr/>
        <a:lstStyle/>
        <a:p>
          <a:r>
            <a:rPr lang="uk-UA" dirty="0" smtClean="0"/>
            <a:t>Неінфекційні захворювання – глобальна проблема людства</a:t>
          </a:r>
          <a:endParaRPr lang="uk-UA" dirty="0"/>
        </a:p>
      </dgm:t>
    </dgm:pt>
    <dgm:pt modelId="{392EB059-F37D-4DF3-B804-D3B6133657DD}" type="parTrans" cxnId="{2CA63813-B3AE-4B9B-9F1B-3F1AC23F9EC2}">
      <dgm:prSet/>
      <dgm:spPr/>
      <dgm:t>
        <a:bodyPr/>
        <a:lstStyle/>
        <a:p>
          <a:endParaRPr lang="uk-UA"/>
        </a:p>
      </dgm:t>
    </dgm:pt>
    <dgm:pt modelId="{2A473696-DE07-44B1-84A9-629450793993}" type="sibTrans" cxnId="{2CA63813-B3AE-4B9B-9F1B-3F1AC23F9EC2}">
      <dgm:prSet/>
      <dgm:spPr/>
      <dgm:t>
        <a:bodyPr/>
        <a:lstStyle/>
        <a:p>
          <a:endParaRPr lang="uk-UA"/>
        </a:p>
      </dgm:t>
    </dgm:pt>
    <dgm:pt modelId="{F9B4AD38-7CDD-4FD6-82E5-85B14C729D80}">
      <dgm:prSet phldrT="[Текст]"/>
      <dgm:spPr>
        <a:solidFill>
          <a:srgbClr val="0070C0"/>
        </a:solidFill>
      </dgm:spPr>
      <dgm:t>
        <a:bodyPr/>
        <a:lstStyle/>
        <a:p>
          <a:r>
            <a:rPr lang="uk-UA" dirty="0" smtClean="0"/>
            <a:t>Неінфекційні захворювання поширені серед усіх вікових груп</a:t>
          </a:r>
          <a:endParaRPr lang="uk-UA" dirty="0"/>
        </a:p>
      </dgm:t>
    </dgm:pt>
    <dgm:pt modelId="{DEB49830-2FAD-42C4-8A5E-04D3D5FCBBD2}" type="parTrans" cxnId="{09DA28CA-F17F-4867-B367-8F7FF68A20C6}">
      <dgm:prSet/>
      <dgm:spPr/>
      <dgm:t>
        <a:bodyPr/>
        <a:lstStyle/>
        <a:p>
          <a:endParaRPr lang="uk-UA"/>
        </a:p>
      </dgm:t>
    </dgm:pt>
    <dgm:pt modelId="{688D4E17-9D8C-49EE-B717-86D495EA7CDE}" type="sibTrans" cxnId="{09DA28CA-F17F-4867-B367-8F7FF68A20C6}">
      <dgm:prSet/>
      <dgm:spPr/>
      <dgm:t>
        <a:bodyPr/>
        <a:lstStyle/>
        <a:p>
          <a:endParaRPr lang="uk-UA"/>
        </a:p>
      </dgm:t>
    </dgm:pt>
    <dgm:pt modelId="{367E88BA-F9F2-401A-B957-7543DF8B82F8}">
      <dgm:prSet phldrT="[Текст]"/>
      <dgm:spPr>
        <a:solidFill>
          <a:srgbClr val="C00000"/>
        </a:solidFill>
      </dgm:spPr>
      <dgm:t>
        <a:bodyPr/>
        <a:lstStyle/>
        <a:p>
          <a:r>
            <a:rPr lang="uk-UA" dirty="0" smtClean="0"/>
            <a:t>Чинники ризику неінфекційних захворювань – метаболічні і поведінкові</a:t>
          </a:r>
          <a:endParaRPr lang="uk-UA" dirty="0"/>
        </a:p>
      </dgm:t>
    </dgm:pt>
    <dgm:pt modelId="{F9D87819-976B-4E17-9EEF-3A5DBC9A822B}" type="parTrans" cxnId="{0785F9F7-DAA3-447E-9552-57FC2D75BE8A}">
      <dgm:prSet/>
      <dgm:spPr/>
      <dgm:t>
        <a:bodyPr/>
        <a:lstStyle/>
        <a:p>
          <a:endParaRPr lang="uk-UA"/>
        </a:p>
      </dgm:t>
    </dgm:pt>
    <dgm:pt modelId="{5FDF93A2-565F-4EFE-9328-05DE76308865}" type="sibTrans" cxnId="{0785F9F7-DAA3-447E-9552-57FC2D75BE8A}">
      <dgm:prSet/>
      <dgm:spPr/>
      <dgm:t>
        <a:bodyPr/>
        <a:lstStyle/>
        <a:p>
          <a:endParaRPr lang="uk-UA"/>
        </a:p>
      </dgm:t>
    </dgm:pt>
    <dgm:pt modelId="{6BE0A6BA-F85E-4463-B2D8-7141DF97CA43}">
      <dgm:prSet phldrT="[Текст]"/>
      <dgm:spPr>
        <a:solidFill>
          <a:srgbClr val="0070C0"/>
        </a:solidFill>
      </dgm:spPr>
      <dgm:t>
        <a:bodyPr/>
        <a:lstStyle/>
        <a:p>
          <a:r>
            <a:rPr lang="uk-UA" dirty="0" smtClean="0"/>
            <a:t>Здоровий спосіб життя – основа профілактики неінфекційних захворювань</a:t>
          </a:r>
          <a:endParaRPr lang="uk-UA" dirty="0"/>
        </a:p>
      </dgm:t>
    </dgm:pt>
    <dgm:pt modelId="{C76A1D49-3A81-4A5E-ABFD-95224D0A13D6}" type="parTrans" cxnId="{D38510AA-A0E5-43D4-83B1-ABE688E6E25B}">
      <dgm:prSet/>
      <dgm:spPr/>
    </dgm:pt>
    <dgm:pt modelId="{CF74B295-0120-4973-A7D5-6D578D8A1C08}" type="sibTrans" cxnId="{D38510AA-A0E5-43D4-83B1-ABE688E6E25B}">
      <dgm:prSet/>
      <dgm:spPr/>
    </dgm:pt>
    <dgm:pt modelId="{F63EF4FF-77DF-4092-9E11-DC9282DAA5EE}" type="pres">
      <dgm:prSet presAssocID="{FF532ED5-FEF6-4734-84EB-673ECE622B5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E0B9753E-C4B1-4AAD-A5BD-343A583A2C7B}" type="pres">
      <dgm:prSet presAssocID="{38364DB3-E578-410D-9603-D31A5A2A9F18}" presName="parentLin" presStyleCnt="0"/>
      <dgm:spPr/>
    </dgm:pt>
    <dgm:pt modelId="{C72033CD-574F-40AE-9C2A-FC5F0DF8E753}" type="pres">
      <dgm:prSet presAssocID="{38364DB3-E578-410D-9603-D31A5A2A9F18}" presName="parentLeftMargin" presStyleLbl="node1" presStyleIdx="0" presStyleCnt="4"/>
      <dgm:spPr/>
      <dgm:t>
        <a:bodyPr/>
        <a:lstStyle/>
        <a:p>
          <a:endParaRPr lang="uk-UA"/>
        </a:p>
      </dgm:t>
    </dgm:pt>
    <dgm:pt modelId="{B50D19A2-3955-444E-ABCE-BAD26D8094F5}" type="pres">
      <dgm:prSet presAssocID="{38364DB3-E578-410D-9603-D31A5A2A9F18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AF343AA-2B9B-4994-9E50-1054F522A615}" type="pres">
      <dgm:prSet presAssocID="{38364DB3-E578-410D-9603-D31A5A2A9F18}" presName="negativeSpace" presStyleCnt="0"/>
      <dgm:spPr/>
    </dgm:pt>
    <dgm:pt modelId="{3868BDFE-572E-420F-AD12-F15AB74569FA}" type="pres">
      <dgm:prSet presAssocID="{38364DB3-E578-410D-9603-D31A5A2A9F18}" presName="childText" presStyleLbl="conFgAcc1" presStyleIdx="0" presStyleCnt="4">
        <dgm:presLayoutVars>
          <dgm:bulletEnabled val="1"/>
        </dgm:presLayoutVars>
      </dgm:prSet>
      <dgm:spPr/>
    </dgm:pt>
    <dgm:pt modelId="{1F69BC35-BAD9-486C-8876-50341712A45D}" type="pres">
      <dgm:prSet presAssocID="{2A473696-DE07-44B1-84A9-629450793993}" presName="spaceBetweenRectangles" presStyleCnt="0"/>
      <dgm:spPr/>
    </dgm:pt>
    <dgm:pt modelId="{89016646-68F8-47A7-8058-BD31414C126F}" type="pres">
      <dgm:prSet presAssocID="{F9B4AD38-7CDD-4FD6-82E5-85B14C729D80}" presName="parentLin" presStyleCnt="0"/>
      <dgm:spPr/>
    </dgm:pt>
    <dgm:pt modelId="{798E2CEB-2AD0-4E44-A968-1D87A1B7C826}" type="pres">
      <dgm:prSet presAssocID="{F9B4AD38-7CDD-4FD6-82E5-85B14C729D80}" presName="parentLeftMargin" presStyleLbl="node1" presStyleIdx="0" presStyleCnt="4"/>
      <dgm:spPr/>
      <dgm:t>
        <a:bodyPr/>
        <a:lstStyle/>
        <a:p>
          <a:endParaRPr lang="uk-UA"/>
        </a:p>
      </dgm:t>
    </dgm:pt>
    <dgm:pt modelId="{DB85E330-0124-41E6-85A0-BF715EE46760}" type="pres">
      <dgm:prSet presAssocID="{F9B4AD38-7CDD-4FD6-82E5-85B14C729D80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C010987-B099-4A8E-BB81-F6BD023FAF80}" type="pres">
      <dgm:prSet presAssocID="{F9B4AD38-7CDD-4FD6-82E5-85B14C729D80}" presName="negativeSpace" presStyleCnt="0"/>
      <dgm:spPr/>
    </dgm:pt>
    <dgm:pt modelId="{9D942B08-7880-4858-AA2F-5A547C0F26AE}" type="pres">
      <dgm:prSet presAssocID="{F9B4AD38-7CDD-4FD6-82E5-85B14C729D80}" presName="childText" presStyleLbl="conFgAcc1" presStyleIdx="1" presStyleCnt="4">
        <dgm:presLayoutVars>
          <dgm:bulletEnabled val="1"/>
        </dgm:presLayoutVars>
      </dgm:prSet>
      <dgm:spPr/>
    </dgm:pt>
    <dgm:pt modelId="{6D683639-48F0-4114-ACC7-51F7AF137BE3}" type="pres">
      <dgm:prSet presAssocID="{688D4E17-9D8C-49EE-B717-86D495EA7CDE}" presName="spaceBetweenRectangles" presStyleCnt="0"/>
      <dgm:spPr/>
    </dgm:pt>
    <dgm:pt modelId="{27A34B71-3F08-4D48-9CCF-769236433A92}" type="pres">
      <dgm:prSet presAssocID="{367E88BA-F9F2-401A-B957-7543DF8B82F8}" presName="parentLin" presStyleCnt="0"/>
      <dgm:spPr/>
    </dgm:pt>
    <dgm:pt modelId="{FF0EB4AC-B877-464B-8935-2AE443DC8C9A}" type="pres">
      <dgm:prSet presAssocID="{367E88BA-F9F2-401A-B957-7543DF8B82F8}" presName="parentLeftMargin" presStyleLbl="node1" presStyleIdx="1" presStyleCnt="4"/>
      <dgm:spPr/>
      <dgm:t>
        <a:bodyPr/>
        <a:lstStyle/>
        <a:p>
          <a:endParaRPr lang="uk-UA"/>
        </a:p>
      </dgm:t>
    </dgm:pt>
    <dgm:pt modelId="{E304C460-DEC2-491B-A056-F220A169D5F2}" type="pres">
      <dgm:prSet presAssocID="{367E88BA-F9F2-401A-B957-7543DF8B82F8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DC5F8BE-5D78-42B5-BF27-31870DA4EA36}" type="pres">
      <dgm:prSet presAssocID="{367E88BA-F9F2-401A-B957-7543DF8B82F8}" presName="negativeSpace" presStyleCnt="0"/>
      <dgm:spPr/>
    </dgm:pt>
    <dgm:pt modelId="{D11C9E86-2E6B-4429-9C43-5E0563912A7F}" type="pres">
      <dgm:prSet presAssocID="{367E88BA-F9F2-401A-B957-7543DF8B82F8}" presName="childText" presStyleLbl="conFgAcc1" presStyleIdx="2" presStyleCnt="4">
        <dgm:presLayoutVars>
          <dgm:bulletEnabled val="1"/>
        </dgm:presLayoutVars>
      </dgm:prSet>
      <dgm:spPr/>
    </dgm:pt>
    <dgm:pt modelId="{F445ADCF-34A0-4E39-8B9A-2BDDE9120467}" type="pres">
      <dgm:prSet presAssocID="{5FDF93A2-565F-4EFE-9328-05DE76308865}" presName="spaceBetweenRectangles" presStyleCnt="0"/>
      <dgm:spPr/>
    </dgm:pt>
    <dgm:pt modelId="{8B1506B2-A281-4FDF-BEB9-799CA3E1AD3B}" type="pres">
      <dgm:prSet presAssocID="{6BE0A6BA-F85E-4463-B2D8-7141DF97CA43}" presName="parentLin" presStyleCnt="0"/>
      <dgm:spPr/>
    </dgm:pt>
    <dgm:pt modelId="{F25CDC02-9F98-42E2-B0E4-020715A1E65D}" type="pres">
      <dgm:prSet presAssocID="{6BE0A6BA-F85E-4463-B2D8-7141DF97CA43}" presName="parentLeftMargin" presStyleLbl="node1" presStyleIdx="2" presStyleCnt="4"/>
      <dgm:spPr/>
      <dgm:t>
        <a:bodyPr/>
        <a:lstStyle/>
        <a:p>
          <a:endParaRPr lang="uk-UA"/>
        </a:p>
      </dgm:t>
    </dgm:pt>
    <dgm:pt modelId="{9CE22301-5A21-4919-9DF4-A677342C00E5}" type="pres">
      <dgm:prSet presAssocID="{6BE0A6BA-F85E-4463-B2D8-7141DF97CA43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4876FCF-9DFC-413E-AA0F-099E4E435EE5}" type="pres">
      <dgm:prSet presAssocID="{6BE0A6BA-F85E-4463-B2D8-7141DF97CA43}" presName="negativeSpace" presStyleCnt="0"/>
      <dgm:spPr/>
    </dgm:pt>
    <dgm:pt modelId="{C1B8F558-86A5-40FA-8C5F-3572503DAAFE}" type="pres">
      <dgm:prSet presAssocID="{6BE0A6BA-F85E-4463-B2D8-7141DF97CA4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9C7CDE8-1541-41A8-8488-AB30BC5883F5}" type="presOf" srcId="{367E88BA-F9F2-401A-B957-7543DF8B82F8}" destId="{FF0EB4AC-B877-464B-8935-2AE443DC8C9A}" srcOrd="0" destOrd="0" presId="urn:microsoft.com/office/officeart/2005/8/layout/list1"/>
    <dgm:cxn modelId="{B7EAA5C4-7A16-445B-817A-4F7547854B2F}" type="presOf" srcId="{38364DB3-E578-410D-9603-D31A5A2A9F18}" destId="{B50D19A2-3955-444E-ABCE-BAD26D8094F5}" srcOrd="1" destOrd="0" presId="urn:microsoft.com/office/officeart/2005/8/layout/list1"/>
    <dgm:cxn modelId="{2CA63813-B3AE-4B9B-9F1B-3F1AC23F9EC2}" srcId="{FF532ED5-FEF6-4734-84EB-673ECE622B51}" destId="{38364DB3-E578-410D-9603-D31A5A2A9F18}" srcOrd="0" destOrd="0" parTransId="{392EB059-F37D-4DF3-B804-D3B6133657DD}" sibTransId="{2A473696-DE07-44B1-84A9-629450793993}"/>
    <dgm:cxn modelId="{C4A84A4E-7EB1-466B-9BA1-820B7AF41007}" type="presOf" srcId="{F9B4AD38-7CDD-4FD6-82E5-85B14C729D80}" destId="{DB85E330-0124-41E6-85A0-BF715EE46760}" srcOrd="1" destOrd="0" presId="urn:microsoft.com/office/officeart/2005/8/layout/list1"/>
    <dgm:cxn modelId="{120D8CB6-3679-402B-A912-6CC7C7435C5E}" type="presOf" srcId="{FF532ED5-FEF6-4734-84EB-673ECE622B51}" destId="{F63EF4FF-77DF-4092-9E11-DC9282DAA5EE}" srcOrd="0" destOrd="0" presId="urn:microsoft.com/office/officeart/2005/8/layout/list1"/>
    <dgm:cxn modelId="{454E7F66-2A02-40AB-9E01-13959D18DAEC}" type="presOf" srcId="{38364DB3-E578-410D-9603-D31A5A2A9F18}" destId="{C72033CD-574F-40AE-9C2A-FC5F0DF8E753}" srcOrd="0" destOrd="0" presId="urn:microsoft.com/office/officeart/2005/8/layout/list1"/>
    <dgm:cxn modelId="{D7CDD4D1-80B5-4066-9F04-990F3243A6BB}" type="presOf" srcId="{F9B4AD38-7CDD-4FD6-82E5-85B14C729D80}" destId="{798E2CEB-2AD0-4E44-A968-1D87A1B7C826}" srcOrd="0" destOrd="0" presId="urn:microsoft.com/office/officeart/2005/8/layout/list1"/>
    <dgm:cxn modelId="{D38510AA-A0E5-43D4-83B1-ABE688E6E25B}" srcId="{FF532ED5-FEF6-4734-84EB-673ECE622B51}" destId="{6BE0A6BA-F85E-4463-B2D8-7141DF97CA43}" srcOrd="3" destOrd="0" parTransId="{C76A1D49-3A81-4A5E-ABFD-95224D0A13D6}" sibTransId="{CF74B295-0120-4973-A7D5-6D578D8A1C08}"/>
    <dgm:cxn modelId="{6090E31F-16DE-4928-9574-6E7B51F67D77}" type="presOf" srcId="{6BE0A6BA-F85E-4463-B2D8-7141DF97CA43}" destId="{9CE22301-5A21-4919-9DF4-A677342C00E5}" srcOrd="1" destOrd="0" presId="urn:microsoft.com/office/officeart/2005/8/layout/list1"/>
    <dgm:cxn modelId="{0785F9F7-DAA3-447E-9552-57FC2D75BE8A}" srcId="{FF532ED5-FEF6-4734-84EB-673ECE622B51}" destId="{367E88BA-F9F2-401A-B957-7543DF8B82F8}" srcOrd="2" destOrd="0" parTransId="{F9D87819-976B-4E17-9EEF-3A5DBC9A822B}" sibTransId="{5FDF93A2-565F-4EFE-9328-05DE76308865}"/>
    <dgm:cxn modelId="{09DA28CA-F17F-4867-B367-8F7FF68A20C6}" srcId="{FF532ED5-FEF6-4734-84EB-673ECE622B51}" destId="{F9B4AD38-7CDD-4FD6-82E5-85B14C729D80}" srcOrd="1" destOrd="0" parTransId="{DEB49830-2FAD-42C4-8A5E-04D3D5FCBBD2}" sibTransId="{688D4E17-9D8C-49EE-B717-86D495EA7CDE}"/>
    <dgm:cxn modelId="{F927848E-1BC3-47A0-9298-D47FCA45B6CF}" type="presOf" srcId="{6BE0A6BA-F85E-4463-B2D8-7141DF97CA43}" destId="{F25CDC02-9F98-42E2-B0E4-020715A1E65D}" srcOrd="0" destOrd="0" presId="urn:microsoft.com/office/officeart/2005/8/layout/list1"/>
    <dgm:cxn modelId="{E3CD3E0B-996B-41BF-83BD-F677FF926A41}" type="presOf" srcId="{367E88BA-F9F2-401A-B957-7543DF8B82F8}" destId="{E304C460-DEC2-491B-A056-F220A169D5F2}" srcOrd="1" destOrd="0" presId="urn:microsoft.com/office/officeart/2005/8/layout/list1"/>
    <dgm:cxn modelId="{064CE3E7-AF3E-4C48-BEFA-50BBC0F7DF52}" type="presParOf" srcId="{F63EF4FF-77DF-4092-9E11-DC9282DAA5EE}" destId="{E0B9753E-C4B1-4AAD-A5BD-343A583A2C7B}" srcOrd="0" destOrd="0" presId="urn:microsoft.com/office/officeart/2005/8/layout/list1"/>
    <dgm:cxn modelId="{B9B39FDF-BE49-4C20-B435-E0345998D0B1}" type="presParOf" srcId="{E0B9753E-C4B1-4AAD-A5BD-343A583A2C7B}" destId="{C72033CD-574F-40AE-9C2A-FC5F0DF8E753}" srcOrd="0" destOrd="0" presId="urn:microsoft.com/office/officeart/2005/8/layout/list1"/>
    <dgm:cxn modelId="{1181A319-9C6F-4235-8683-6219D8B6212B}" type="presParOf" srcId="{E0B9753E-C4B1-4AAD-A5BD-343A583A2C7B}" destId="{B50D19A2-3955-444E-ABCE-BAD26D8094F5}" srcOrd="1" destOrd="0" presId="urn:microsoft.com/office/officeart/2005/8/layout/list1"/>
    <dgm:cxn modelId="{F51D3920-238D-4EF6-A836-ED3B242762F7}" type="presParOf" srcId="{F63EF4FF-77DF-4092-9E11-DC9282DAA5EE}" destId="{6AF343AA-2B9B-4994-9E50-1054F522A615}" srcOrd="1" destOrd="0" presId="urn:microsoft.com/office/officeart/2005/8/layout/list1"/>
    <dgm:cxn modelId="{AA4C0733-B445-4736-ABF4-78878D190953}" type="presParOf" srcId="{F63EF4FF-77DF-4092-9E11-DC9282DAA5EE}" destId="{3868BDFE-572E-420F-AD12-F15AB74569FA}" srcOrd="2" destOrd="0" presId="urn:microsoft.com/office/officeart/2005/8/layout/list1"/>
    <dgm:cxn modelId="{0E255E6B-BE14-4DCE-A565-F3D544C9690B}" type="presParOf" srcId="{F63EF4FF-77DF-4092-9E11-DC9282DAA5EE}" destId="{1F69BC35-BAD9-486C-8876-50341712A45D}" srcOrd="3" destOrd="0" presId="urn:microsoft.com/office/officeart/2005/8/layout/list1"/>
    <dgm:cxn modelId="{FBE6D9BE-CF6D-4767-A950-6220ABCDDB05}" type="presParOf" srcId="{F63EF4FF-77DF-4092-9E11-DC9282DAA5EE}" destId="{89016646-68F8-47A7-8058-BD31414C126F}" srcOrd="4" destOrd="0" presId="urn:microsoft.com/office/officeart/2005/8/layout/list1"/>
    <dgm:cxn modelId="{5E4DD181-A0A3-472B-80C6-781517BA5DBB}" type="presParOf" srcId="{89016646-68F8-47A7-8058-BD31414C126F}" destId="{798E2CEB-2AD0-4E44-A968-1D87A1B7C826}" srcOrd="0" destOrd="0" presId="urn:microsoft.com/office/officeart/2005/8/layout/list1"/>
    <dgm:cxn modelId="{6E5F632B-F234-41F5-98EC-05AEBEB43FC9}" type="presParOf" srcId="{89016646-68F8-47A7-8058-BD31414C126F}" destId="{DB85E330-0124-41E6-85A0-BF715EE46760}" srcOrd="1" destOrd="0" presId="urn:microsoft.com/office/officeart/2005/8/layout/list1"/>
    <dgm:cxn modelId="{A85D2DA0-95B1-4710-93CC-682CF8E5F54B}" type="presParOf" srcId="{F63EF4FF-77DF-4092-9E11-DC9282DAA5EE}" destId="{BC010987-B099-4A8E-BB81-F6BD023FAF80}" srcOrd="5" destOrd="0" presId="urn:microsoft.com/office/officeart/2005/8/layout/list1"/>
    <dgm:cxn modelId="{7CE0E6C7-0232-4254-A0E9-77F1430E6EC5}" type="presParOf" srcId="{F63EF4FF-77DF-4092-9E11-DC9282DAA5EE}" destId="{9D942B08-7880-4858-AA2F-5A547C0F26AE}" srcOrd="6" destOrd="0" presId="urn:microsoft.com/office/officeart/2005/8/layout/list1"/>
    <dgm:cxn modelId="{2936C722-4CA7-48DF-900E-FB2A53B537C6}" type="presParOf" srcId="{F63EF4FF-77DF-4092-9E11-DC9282DAA5EE}" destId="{6D683639-48F0-4114-ACC7-51F7AF137BE3}" srcOrd="7" destOrd="0" presId="urn:microsoft.com/office/officeart/2005/8/layout/list1"/>
    <dgm:cxn modelId="{FF321925-4F1B-49A6-9479-7C4F343F9AFD}" type="presParOf" srcId="{F63EF4FF-77DF-4092-9E11-DC9282DAA5EE}" destId="{27A34B71-3F08-4D48-9CCF-769236433A92}" srcOrd="8" destOrd="0" presId="urn:microsoft.com/office/officeart/2005/8/layout/list1"/>
    <dgm:cxn modelId="{048806E3-5EE5-4DE1-B0B3-7DAE563AF499}" type="presParOf" srcId="{27A34B71-3F08-4D48-9CCF-769236433A92}" destId="{FF0EB4AC-B877-464B-8935-2AE443DC8C9A}" srcOrd="0" destOrd="0" presId="urn:microsoft.com/office/officeart/2005/8/layout/list1"/>
    <dgm:cxn modelId="{34ABA8F9-BEC4-4B48-96DD-718321B070FF}" type="presParOf" srcId="{27A34B71-3F08-4D48-9CCF-769236433A92}" destId="{E304C460-DEC2-491B-A056-F220A169D5F2}" srcOrd="1" destOrd="0" presId="urn:microsoft.com/office/officeart/2005/8/layout/list1"/>
    <dgm:cxn modelId="{201A933D-19A5-4761-B0D5-01F234213DEB}" type="presParOf" srcId="{F63EF4FF-77DF-4092-9E11-DC9282DAA5EE}" destId="{ADC5F8BE-5D78-42B5-BF27-31870DA4EA36}" srcOrd="9" destOrd="0" presId="urn:microsoft.com/office/officeart/2005/8/layout/list1"/>
    <dgm:cxn modelId="{E7475C62-86AD-432A-8D3E-2C27CA864262}" type="presParOf" srcId="{F63EF4FF-77DF-4092-9E11-DC9282DAA5EE}" destId="{D11C9E86-2E6B-4429-9C43-5E0563912A7F}" srcOrd="10" destOrd="0" presId="urn:microsoft.com/office/officeart/2005/8/layout/list1"/>
    <dgm:cxn modelId="{9DAE47C1-D226-49B2-9FB7-DDCFE89CCE8C}" type="presParOf" srcId="{F63EF4FF-77DF-4092-9E11-DC9282DAA5EE}" destId="{F445ADCF-34A0-4E39-8B9A-2BDDE9120467}" srcOrd="11" destOrd="0" presId="urn:microsoft.com/office/officeart/2005/8/layout/list1"/>
    <dgm:cxn modelId="{94FBB54F-F968-4808-AF53-277B79055500}" type="presParOf" srcId="{F63EF4FF-77DF-4092-9E11-DC9282DAA5EE}" destId="{8B1506B2-A281-4FDF-BEB9-799CA3E1AD3B}" srcOrd="12" destOrd="0" presId="urn:microsoft.com/office/officeart/2005/8/layout/list1"/>
    <dgm:cxn modelId="{464BE8B9-1E8D-49C7-B5BB-436345806C40}" type="presParOf" srcId="{8B1506B2-A281-4FDF-BEB9-799CA3E1AD3B}" destId="{F25CDC02-9F98-42E2-B0E4-020715A1E65D}" srcOrd="0" destOrd="0" presId="urn:microsoft.com/office/officeart/2005/8/layout/list1"/>
    <dgm:cxn modelId="{850FE4CC-F2C2-42BB-87EA-7916A92656D5}" type="presParOf" srcId="{8B1506B2-A281-4FDF-BEB9-799CA3E1AD3B}" destId="{9CE22301-5A21-4919-9DF4-A677342C00E5}" srcOrd="1" destOrd="0" presId="urn:microsoft.com/office/officeart/2005/8/layout/list1"/>
    <dgm:cxn modelId="{2D84DFA0-19D8-4EBB-9A33-FB667CC8D736}" type="presParOf" srcId="{F63EF4FF-77DF-4092-9E11-DC9282DAA5EE}" destId="{94876FCF-9DFC-413E-AA0F-099E4E435EE5}" srcOrd="13" destOrd="0" presId="urn:microsoft.com/office/officeart/2005/8/layout/list1"/>
    <dgm:cxn modelId="{7CB3893D-2BDD-411A-9030-3DE8F165A1B3}" type="presParOf" srcId="{F63EF4FF-77DF-4092-9E11-DC9282DAA5EE}" destId="{C1B8F558-86A5-40FA-8C5F-3572503DAAF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4DD233-D26D-4513-AB61-B02D8009B5B1}">
      <dsp:nvSpPr>
        <dsp:cNvPr id="0" name=""/>
        <dsp:cNvSpPr/>
      </dsp:nvSpPr>
      <dsp:spPr>
        <a:xfrm rot="5400000">
          <a:off x="-171558" y="174197"/>
          <a:ext cx="1143725" cy="800607"/>
        </a:xfrm>
        <a:prstGeom prst="chevron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100" kern="1200" dirty="0"/>
        </a:p>
      </dsp:txBody>
      <dsp:txXfrm rot="5400000">
        <a:off x="-171558" y="174197"/>
        <a:ext cx="1143725" cy="800607"/>
      </dsp:txXfrm>
    </dsp:sp>
    <dsp:sp modelId="{54A1E22D-31A4-49B6-ADD7-66F1980A248C}">
      <dsp:nvSpPr>
        <dsp:cNvPr id="0" name=""/>
        <dsp:cNvSpPr/>
      </dsp:nvSpPr>
      <dsp:spPr>
        <a:xfrm rot="5400000">
          <a:off x="4366821" y="-3563574"/>
          <a:ext cx="743421" cy="7875848"/>
        </a:xfrm>
        <a:prstGeom prst="round2SameRect">
          <a:avLst/>
        </a:prstGeom>
        <a:solidFill>
          <a:srgbClr val="FFFF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/>
            <a:t>Серцево-судинні захворювання</a:t>
          </a:r>
          <a:endParaRPr lang="uk-UA" sz="3500" kern="1200" dirty="0"/>
        </a:p>
      </dsp:txBody>
      <dsp:txXfrm rot="5400000">
        <a:off x="4366821" y="-3563574"/>
        <a:ext cx="743421" cy="7875848"/>
      </dsp:txXfrm>
    </dsp:sp>
    <dsp:sp modelId="{61EFDAE1-09A8-43A9-A2D7-8342824BD1BE}">
      <dsp:nvSpPr>
        <dsp:cNvPr id="0" name=""/>
        <dsp:cNvSpPr/>
      </dsp:nvSpPr>
      <dsp:spPr>
        <a:xfrm rot="5400000">
          <a:off x="-171558" y="1201396"/>
          <a:ext cx="1143725" cy="800607"/>
        </a:xfrm>
        <a:prstGeom prst="chevron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100" kern="1200"/>
        </a:p>
      </dsp:txBody>
      <dsp:txXfrm rot="5400000">
        <a:off x="-171558" y="1201396"/>
        <a:ext cx="1143725" cy="800607"/>
      </dsp:txXfrm>
    </dsp:sp>
    <dsp:sp modelId="{820D755E-88C3-4E57-BC07-6135E1622EFC}">
      <dsp:nvSpPr>
        <dsp:cNvPr id="0" name=""/>
        <dsp:cNvSpPr/>
      </dsp:nvSpPr>
      <dsp:spPr>
        <a:xfrm rot="5400000">
          <a:off x="4442114" y="-2521443"/>
          <a:ext cx="743421" cy="7703603"/>
        </a:xfrm>
        <a:prstGeom prst="round2SameRect">
          <a:avLst/>
        </a:prstGeom>
        <a:solidFill>
          <a:srgbClr val="FFFF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/>
            <a:t>Онкологічні захворювання</a:t>
          </a:r>
          <a:endParaRPr lang="uk-UA" sz="3500" kern="1200" dirty="0"/>
        </a:p>
      </dsp:txBody>
      <dsp:txXfrm rot="5400000">
        <a:off x="4442114" y="-2521443"/>
        <a:ext cx="743421" cy="7703603"/>
      </dsp:txXfrm>
    </dsp:sp>
    <dsp:sp modelId="{3CD2CCFF-E96B-4A83-B842-5C963F722B92}">
      <dsp:nvSpPr>
        <dsp:cNvPr id="0" name=""/>
        <dsp:cNvSpPr/>
      </dsp:nvSpPr>
      <dsp:spPr>
        <a:xfrm rot="5400000">
          <a:off x="-171558" y="2228596"/>
          <a:ext cx="1143725" cy="800607"/>
        </a:xfrm>
        <a:prstGeom prst="chevron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100" kern="1200" dirty="0"/>
        </a:p>
      </dsp:txBody>
      <dsp:txXfrm rot="5400000">
        <a:off x="-171558" y="2228596"/>
        <a:ext cx="1143725" cy="800607"/>
      </dsp:txXfrm>
    </dsp:sp>
    <dsp:sp modelId="{FEF0BF72-94CE-4E8B-A07A-3A63E8BADA2E}">
      <dsp:nvSpPr>
        <dsp:cNvPr id="0" name=""/>
        <dsp:cNvSpPr/>
      </dsp:nvSpPr>
      <dsp:spPr>
        <a:xfrm rot="5400000">
          <a:off x="4366821" y="-1516892"/>
          <a:ext cx="743421" cy="7875848"/>
        </a:xfrm>
        <a:prstGeom prst="round2SameRect">
          <a:avLst/>
        </a:prstGeom>
        <a:solidFill>
          <a:srgbClr val="FFFF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/>
            <a:t>Хронічні респіраторні захворювання</a:t>
          </a:r>
          <a:endParaRPr lang="uk-UA" sz="3500" kern="1200" dirty="0"/>
        </a:p>
      </dsp:txBody>
      <dsp:txXfrm rot="5400000">
        <a:off x="4366821" y="-1516892"/>
        <a:ext cx="743421" cy="7875848"/>
      </dsp:txXfrm>
    </dsp:sp>
    <dsp:sp modelId="{0FE65F76-C619-4C72-8EF1-A6FAC334F2BD}">
      <dsp:nvSpPr>
        <dsp:cNvPr id="0" name=""/>
        <dsp:cNvSpPr/>
      </dsp:nvSpPr>
      <dsp:spPr>
        <a:xfrm rot="5400000">
          <a:off x="-171558" y="3255795"/>
          <a:ext cx="1143725" cy="800607"/>
        </a:xfrm>
        <a:prstGeom prst="chevron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 dirty="0"/>
        </a:p>
      </dsp:txBody>
      <dsp:txXfrm rot="5400000">
        <a:off x="-171558" y="3255795"/>
        <a:ext cx="1143725" cy="800607"/>
      </dsp:txXfrm>
    </dsp:sp>
    <dsp:sp modelId="{31B66F9A-A03B-40CF-9996-F7F89A81813B}">
      <dsp:nvSpPr>
        <dsp:cNvPr id="0" name=""/>
        <dsp:cNvSpPr/>
      </dsp:nvSpPr>
      <dsp:spPr>
        <a:xfrm rot="5400000">
          <a:off x="4366821" y="-481976"/>
          <a:ext cx="743421" cy="7875848"/>
        </a:xfrm>
        <a:prstGeom prst="round2SameRect">
          <a:avLst/>
        </a:prstGeom>
        <a:solidFill>
          <a:srgbClr val="FFFF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/>
            <a:t>Цукровий діабет</a:t>
          </a:r>
          <a:endParaRPr lang="uk-UA" sz="3500" kern="1200" dirty="0"/>
        </a:p>
      </dsp:txBody>
      <dsp:txXfrm rot="5400000">
        <a:off x="4366821" y="-481976"/>
        <a:ext cx="743421" cy="7875848"/>
      </dsp:txXfrm>
    </dsp:sp>
    <dsp:sp modelId="{4F0BBA80-6460-4D79-8E26-B69F54EAC03B}">
      <dsp:nvSpPr>
        <dsp:cNvPr id="0" name=""/>
        <dsp:cNvSpPr/>
      </dsp:nvSpPr>
      <dsp:spPr>
        <a:xfrm rot="5400000">
          <a:off x="-171558" y="4282994"/>
          <a:ext cx="1143725" cy="800607"/>
        </a:xfrm>
        <a:prstGeom prst="chevron">
          <a:avLst/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2400" kern="1200" dirty="0"/>
        </a:p>
      </dsp:txBody>
      <dsp:txXfrm rot="5400000">
        <a:off x="-171558" y="4282994"/>
        <a:ext cx="1143725" cy="800607"/>
      </dsp:txXfrm>
    </dsp:sp>
    <dsp:sp modelId="{FEC964A8-6833-4A85-ACC9-6E601AC6D030}">
      <dsp:nvSpPr>
        <dsp:cNvPr id="0" name=""/>
        <dsp:cNvSpPr/>
      </dsp:nvSpPr>
      <dsp:spPr>
        <a:xfrm rot="5400000">
          <a:off x="4366821" y="545222"/>
          <a:ext cx="743421" cy="7875848"/>
        </a:xfrm>
        <a:prstGeom prst="round2SameRect">
          <a:avLst/>
        </a:prstGeom>
        <a:solidFill>
          <a:srgbClr val="FFFF00">
            <a:alpha val="9000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3500" kern="1200" dirty="0" smtClean="0"/>
            <a:t>Психічні розлади</a:t>
          </a:r>
          <a:endParaRPr lang="uk-UA" sz="3500" kern="1200" dirty="0"/>
        </a:p>
      </dsp:txBody>
      <dsp:txXfrm rot="5400000">
        <a:off x="4366821" y="545222"/>
        <a:ext cx="743421" cy="787584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68BDFE-572E-420F-AD12-F15AB74569FA}">
      <dsp:nvSpPr>
        <dsp:cNvPr id="0" name=""/>
        <dsp:cNvSpPr/>
      </dsp:nvSpPr>
      <dsp:spPr>
        <a:xfrm>
          <a:off x="0" y="431481"/>
          <a:ext cx="8229599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0D19A2-3955-444E-ABCE-BAD26D8094F5}">
      <dsp:nvSpPr>
        <dsp:cNvPr id="0" name=""/>
        <dsp:cNvSpPr/>
      </dsp:nvSpPr>
      <dsp:spPr>
        <a:xfrm>
          <a:off x="391790" y="62481"/>
          <a:ext cx="7835792" cy="738000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Неінфекційні захворювання – глобальна проблема людства</a:t>
          </a:r>
          <a:endParaRPr lang="uk-UA" sz="2500" kern="1200" dirty="0"/>
        </a:p>
      </dsp:txBody>
      <dsp:txXfrm>
        <a:off x="391790" y="62481"/>
        <a:ext cx="7835792" cy="738000"/>
      </dsp:txXfrm>
    </dsp:sp>
    <dsp:sp modelId="{9D942B08-7880-4858-AA2F-5A547C0F26AE}">
      <dsp:nvSpPr>
        <dsp:cNvPr id="0" name=""/>
        <dsp:cNvSpPr/>
      </dsp:nvSpPr>
      <dsp:spPr>
        <a:xfrm>
          <a:off x="0" y="1565481"/>
          <a:ext cx="8229599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85E330-0124-41E6-85A0-BF715EE46760}">
      <dsp:nvSpPr>
        <dsp:cNvPr id="0" name=""/>
        <dsp:cNvSpPr/>
      </dsp:nvSpPr>
      <dsp:spPr>
        <a:xfrm>
          <a:off x="391790" y="1196481"/>
          <a:ext cx="7835792" cy="73800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Неінфекційні захворювання поширені серед усіх вікових груп</a:t>
          </a:r>
          <a:endParaRPr lang="uk-UA" sz="2500" kern="1200" dirty="0"/>
        </a:p>
      </dsp:txBody>
      <dsp:txXfrm>
        <a:off x="391790" y="1196481"/>
        <a:ext cx="7835792" cy="738000"/>
      </dsp:txXfrm>
    </dsp:sp>
    <dsp:sp modelId="{D11C9E86-2E6B-4429-9C43-5E0563912A7F}">
      <dsp:nvSpPr>
        <dsp:cNvPr id="0" name=""/>
        <dsp:cNvSpPr/>
      </dsp:nvSpPr>
      <dsp:spPr>
        <a:xfrm>
          <a:off x="0" y="2699481"/>
          <a:ext cx="8229599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04C460-DEC2-491B-A056-F220A169D5F2}">
      <dsp:nvSpPr>
        <dsp:cNvPr id="0" name=""/>
        <dsp:cNvSpPr/>
      </dsp:nvSpPr>
      <dsp:spPr>
        <a:xfrm>
          <a:off x="391790" y="2330481"/>
          <a:ext cx="7835792" cy="738000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Чинники ризику неінфекційних захворювань – метаболічні і поведінкові</a:t>
          </a:r>
          <a:endParaRPr lang="uk-UA" sz="2500" kern="1200" dirty="0"/>
        </a:p>
      </dsp:txBody>
      <dsp:txXfrm>
        <a:off x="391790" y="2330481"/>
        <a:ext cx="7835792" cy="738000"/>
      </dsp:txXfrm>
    </dsp:sp>
    <dsp:sp modelId="{C1B8F558-86A5-40FA-8C5F-3572503DAAFE}">
      <dsp:nvSpPr>
        <dsp:cNvPr id="0" name=""/>
        <dsp:cNvSpPr/>
      </dsp:nvSpPr>
      <dsp:spPr>
        <a:xfrm>
          <a:off x="0" y="3833481"/>
          <a:ext cx="8229599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CE22301-5A21-4919-9DF4-A677342C00E5}">
      <dsp:nvSpPr>
        <dsp:cNvPr id="0" name=""/>
        <dsp:cNvSpPr/>
      </dsp:nvSpPr>
      <dsp:spPr>
        <a:xfrm>
          <a:off x="391790" y="3464481"/>
          <a:ext cx="7835792" cy="73800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kern="1200" dirty="0" smtClean="0"/>
            <a:t>Здоровий спосіб життя – основа профілактики неінфекційних захворювань</a:t>
          </a:r>
          <a:endParaRPr lang="uk-UA" sz="2500" kern="1200" dirty="0"/>
        </a:p>
      </dsp:txBody>
      <dsp:txXfrm>
        <a:off x="391790" y="3464481"/>
        <a:ext cx="7835792" cy="738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3FA1A-B808-4F18-AE91-BCD0A0CC82CB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B1A8-0701-404A-B833-21A0BB29077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69A7-79F6-47F3-87FD-48FFFC4EAC88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81FBA-F14C-4B40-AF60-21DE8FE3FB5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6206B-C20F-476D-9B46-3CEA8624A67C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9582F-BBD0-46C7-8A57-A67CDF4F356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66E13-9AC2-4148-BFCF-C697BADF51AD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128F-83A5-4432-9EF4-E574493F700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2A9AA-25F2-4EE4-81C9-31D71F1A46F9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748E4-68CA-42B1-B54A-E3EF319DF6B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889F7-A895-4C9F-BE9E-1DC5005EB6BC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6AB77-C28B-44AC-9C5B-6B800B8F306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96D84-2D0E-4F5F-A5C0-065B85137619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390A5-3253-46DD-B318-D113CF9E3FD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B78C1-A8DE-4989-A660-FE245C0381EA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3C347-A1FE-44DE-90C8-F24F0731D7F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F5B0-1FF1-4838-87EA-26BB88FE3865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34C1-FC68-4079-86DB-47086A1F931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2DC87-1132-42BD-BF2A-288B68B59E9F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E0693-9FBB-4F10-87D2-DBD71C8EA9B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FEC75-F90C-4D7F-AD9F-6FE9C9D63529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F816-2417-4731-8DD6-158926DD414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8B2C79-9AC4-4D1C-9B4D-17D611D7AB6D}" type="datetimeFigureOut">
              <a:rPr lang="uk-UA"/>
              <a:pPr>
                <a:defRPr/>
              </a:pPr>
              <a:t>25.03.2025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2D5CE3-D88E-45B5-9512-3FD1B8105A3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50825" y="2565400"/>
            <a:ext cx="8642350" cy="2376488"/>
          </a:xfrm>
        </p:spPr>
        <p:txBody>
          <a:bodyPr rtlCol="0">
            <a:normAutofit fontScale="9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uk-UA" sz="3600" dirty="0" smtClean="0">
                <a:solidFill>
                  <a:srgbClr val="0070C0"/>
                </a:solidFill>
              </a:rPr>
              <a:t>Інтегровані комплексні бази даних (реєстрів) щодо ключових показників неінфекційних захворювань, смертність та захворюваність на них у Тернопільській області (хвороби системи кровообігу, злоякісні новоутворення, цукровий діабет, хронічні форми респіраторних захворювань, психічні розлади)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/>
          </a:p>
        </p:txBody>
      </p:sp>
      <p:pic>
        <p:nvPicPr>
          <p:cNvPr id="2052" name="Picture 2" descr="Символ чаш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447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3563938" y="274638"/>
            <a:ext cx="5122862" cy="1143000"/>
          </a:xfrm>
          <a:solidFill>
            <a:srgbClr val="FFC000"/>
          </a:solidFill>
        </p:spPr>
        <p:txBody>
          <a:bodyPr/>
          <a:lstStyle/>
          <a:p>
            <a:r>
              <a:rPr lang="uk-UA" smtClean="0"/>
              <a:t>Демографія </a:t>
            </a:r>
          </a:p>
        </p:txBody>
      </p:sp>
      <p:sp>
        <p:nvSpPr>
          <p:cNvPr id="3075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mtClean="0"/>
          </a:p>
        </p:txBody>
      </p:sp>
      <p:sp>
        <p:nvSpPr>
          <p:cNvPr id="3076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 smtClean="0"/>
          </a:p>
          <a:p>
            <a:pPr>
              <a:buFont typeface="Arial" charset="0"/>
              <a:buNone/>
            </a:pPr>
            <a:endParaRPr lang="uk-UA" smtClean="0"/>
          </a:p>
          <a:p>
            <a:pPr>
              <a:buFont typeface="Arial" charset="0"/>
              <a:buNone/>
            </a:pPr>
            <a:r>
              <a:rPr lang="uk-UA" b="1" i="1" smtClean="0"/>
              <a:t>Україна</a:t>
            </a:r>
          </a:p>
          <a:p>
            <a:pPr>
              <a:buFont typeface="Arial" charset="0"/>
              <a:buNone/>
            </a:pPr>
            <a:r>
              <a:rPr lang="uk-UA" i="1" smtClean="0"/>
              <a:t>Чисельність населення :</a:t>
            </a:r>
          </a:p>
          <a:p>
            <a:pPr>
              <a:buFont typeface="Arial" charset="0"/>
              <a:buNone/>
            </a:pPr>
            <a:r>
              <a:rPr lang="uk-UA" i="1" smtClean="0"/>
              <a:t>- наявне – 41 130 432</a:t>
            </a:r>
          </a:p>
          <a:p>
            <a:pPr>
              <a:buFont typeface="Arial" charset="0"/>
              <a:buNone/>
            </a:pPr>
            <a:r>
              <a:rPr lang="uk-UA" i="1" smtClean="0"/>
              <a:t>- постійне – 40 960 795</a:t>
            </a:r>
          </a:p>
          <a:p>
            <a:pPr>
              <a:buFont typeface="Arial" charset="0"/>
              <a:buNone/>
            </a:pPr>
            <a:r>
              <a:rPr lang="uk-UA" i="1" smtClean="0"/>
              <a:t>Народжуваність – 7,3 %о</a:t>
            </a:r>
          </a:p>
          <a:p>
            <a:pPr>
              <a:buFont typeface="Arial" charset="0"/>
              <a:buNone/>
            </a:pPr>
            <a:r>
              <a:rPr lang="uk-UA" i="1" smtClean="0"/>
              <a:t>Смертність – 18,5 %о</a:t>
            </a:r>
          </a:p>
        </p:txBody>
      </p:sp>
      <p:sp>
        <p:nvSpPr>
          <p:cNvPr id="3077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smtClean="0"/>
              <a:t>Тернопільська область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067175" y="2133600"/>
          <a:ext cx="5076825" cy="4062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9" name="Picture 2" descr="Демографія Чернігівщини: на тисячу населення – 5 немовлят • Новий Чернігі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03613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7"/>
          <p:cNvSpPr>
            <a:spLocks noGrp="1"/>
          </p:cNvSpPr>
          <p:nvPr>
            <p:ph idx="1"/>
          </p:nvPr>
        </p:nvSpPr>
        <p:spPr>
          <a:xfrm>
            <a:off x="539750" y="1628775"/>
            <a:ext cx="8229600" cy="4525963"/>
          </a:xfrm>
        </p:spPr>
        <p:txBody>
          <a:bodyPr/>
          <a:lstStyle/>
          <a:p>
            <a:endParaRPr lang="uk-UA" smtClean="0"/>
          </a:p>
          <a:p>
            <a:pPr algn="ctr">
              <a:buFont typeface="Arial" charset="0"/>
              <a:buNone/>
            </a:pPr>
            <a:r>
              <a:rPr lang="uk-UA" smtClean="0"/>
              <a:t>Чинники, які формують чисельність  населення</a:t>
            </a:r>
          </a:p>
          <a:p>
            <a:pPr algn="ctr">
              <a:buFont typeface="Arial" charset="0"/>
              <a:buNone/>
            </a:pPr>
            <a:endParaRPr lang="uk-UA" smtClean="0"/>
          </a:p>
        </p:txBody>
      </p:sp>
      <p:sp>
        <p:nvSpPr>
          <p:cNvPr id="4099" name="Заголовок 3"/>
          <p:cNvSpPr>
            <a:spLocks noGrp="1"/>
          </p:cNvSpPr>
          <p:nvPr>
            <p:ph type="title"/>
          </p:nvPr>
        </p:nvSpPr>
        <p:spPr>
          <a:xfrm>
            <a:off x="3851275" y="274638"/>
            <a:ext cx="4835525" cy="1143000"/>
          </a:xfrm>
          <a:solidFill>
            <a:srgbClr val="FFC000"/>
          </a:solidFill>
        </p:spPr>
        <p:txBody>
          <a:bodyPr/>
          <a:lstStyle/>
          <a:p>
            <a:r>
              <a:rPr lang="uk-UA" smtClean="0"/>
              <a:t>Демографія </a:t>
            </a:r>
          </a:p>
        </p:txBody>
      </p:sp>
      <p:pic>
        <p:nvPicPr>
          <p:cNvPr id="4100" name="Picture 2" descr="Якщо війна – національна трагедія, то демографія – це національна катастроф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290195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4" descr="Народжуваність в Україні впала на 28% - Останні та актуальні новини України  та світу, новини дня онлайн - Україна Моло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2924175"/>
            <a:ext cx="19986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Заголовок 3"/>
          <p:cNvSpPr txBox="1">
            <a:spLocks/>
          </p:cNvSpPr>
          <p:nvPr/>
        </p:nvSpPr>
        <p:spPr>
          <a:xfrm>
            <a:off x="1331913" y="3644900"/>
            <a:ext cx="3095625" cy="863600"/>
          </a:xfrm>
          <a:prstGeom prst="rect">
            <a:avLst/>
          </a:prstGeom>
          <a:solidFill>
            <a:srgbClr val="FFC000"/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>
                <a:latin typeface="+mj-lt"/>
                <a:ea typeface="+mj-ea"/>
                <a:cs typeface="+mj-cs"/>
              </a:rPr>
              <a:t>Зниження рівня народжуваності</a:t>
            </a:r>
          </a:p>
        </p:txBody>
      </p:sp>
      <p:pic>
        <p:nvPicPr>
          <p:cNvPr id="4103" name="Picture 6" descr="😭В Україна смертність у 2,8 рази більша за народжуваність Наразі  чисельність населення на підконтрольній території України — 29 мільйонів.  Населення Україні за 2024 рік скоротилося на 700-800 тисяч осіб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357563"/>
            <a:ext cx="20796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3"/>
          <p:cNvSpPr txBox="1">
            <a:spLocks/>
          </p:cNvSpPr>
          <p:nvPr/>
        </p:nvSpPr>
        <p:spPr>
          <a:xfrm>
            <a:off x="6048375" y="2997200"/>
            <a:ext cx="2987675" cy="792163"/>
          </a:xfrm>
          <a:prstGeom prst="rect">
            <a:avLst/>
          </a:prstGeom>
          <a:solidFill>
            <a:srgbClr val="FFC000"/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>
                <a:latin typeface="+mj-lt"/>
                <a:ea typeface="+mj-ea"/>
                <a:cs typeface="+mj-cs"/>
              </a:rPr>
              <a:t>Висока смертність</a:t>
            </a:r>
          </a:p>
        </p:txBody>
      </p:sp>
      <p:pic>
        <p:nvPicPr>
          <p:cNvPr id="4105" name="Picture 8" descr="У 2020 році смертність українців удвічі перевищувала народжуваність — Мінфі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4724400"/>
            <a:ext cx="22320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3"/>
          <p:cNvSpPr txBox="1">
            <a:spLocks/>
          </p:cNvSpPr>
          <p:nvPr/>
        </p:nvSpPr>
        <p:spPr>
          <a:xfrm>
            <a:off x="107950" y="5949950"/>
            <a:ext cx="3024188" cy="792163"/>
          </a:xfrm>
          <a:prstGeom prst="rect">
            <a:avLst/>
          </a:prstGeom>
          <a:solidFill>
            <a:srgbClr val="FFC000"/>
          </a:solidFill>
        </p:spPr>
        <p:txBody>
          <a:bodyPr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>
                <a:latin typeface="+mj-lt"/>
                <a:ea typeface="+mj-ea"/>
                <a:cs typeface="+mj-cs"/>
              </a:rPr>
              <a:t>Висока смертність осіб працездатного віку</a:t>
            </a:r>
          </a:p>
        </p:txBody>
      </p:sp>
      <p:pic>
        <p:nvPicPr>
          <p:cNvPr id="4107" name="Picture 10" descr="Останній вимкне світло&quot;: Якими є реальні масштаби трудової міграції з  України до ЄС - Юридичні новин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4724400"/>
            <a:ext cx="2735262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Заголовок 3"/>
          <p:cNvSpPr txBox="1">
            <a:spLocks/>
          </p:cNvSpPr>
          <p:nvPr/>
        </p:nvSpPr>
        <p:spPr>
          <a:xfrm>
            <a:off x="4067175" y="4941888"/>
            <a:ext cx="3097213" cy="790575"/>
          </a:xfrm>
          <a:prstGeom prst="rect">
            <a:avLst/>
          </a:prstGeom>
          <a:solidFill>
            <a:srgbClr val="FFC000"/>
          </a:solidFill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2400" dirty="0">
                <a:latin typeface="+mj-lt"/>
                <a:ea typeface="+mj-ea"/>
                <a:cs typeface="+mj-cs"/>
              </a:rPr>
              <a:t>Трудова міграція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7544" y="1600200"/>
          <a:ext cx="8676456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03575" y="274638"/>
            <a:ext cx="5483225" cy="1143000"/>
          </a:xfrm>
          <a:solidFill>
            <a:srgbClr val="FFC00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Неінфекційні захворювання </a:t>
            </a:r>
          </a:p>
        </p:txBody>
      </p:sp>
      <p:pic>
        <p:nvPicPr>
          <p:cNvPr id="5124" name="Picture 2" descr="Польська система медицини - Інформація про Польщу | tvojarabota.p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592388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916113"/>
          <a:ext cx="9144000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32138" y="274638"/>
            <a:ext cx="5554662" cy="1143000"/>
          </a:xfrm>
          <a:solidFill>
            <a:srgbClr val="FFC00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Серцево-судинні захворювання </a:t>
            </a:r>
          </a:p>
        </p:txBody>
      </p:sp>
      <p:pic>
        <p:nvPicPr>
          <p:cNvPr id="6148" name="Picture 2" descr="Серцево-судинні захворювання. Які послуги можна отримати безоплатно? •  Синельниківський центр первинної медико-санітарної допомо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55875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4427538" y="1628775"/>
            <a:ext cx="4403725" cy="504825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400" dirty="0">
                <a:latin typeface="+mj-lt"/>
                <a:ea typeface="+mj-ea"/>
                <a:cs typeface="+mj-cs"/>
              </a:rPr>
              <a:t>Інфаркт міокарда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916113"/>
          <a:ext cx="9144000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32138" y="274638"/>
            <a:ext cx="5554662" cy="1143000"/>
          </a:xfrm>
          <a:solidFill>
            <a:srgbClr val="FFC00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Серцево-судинні захворювання 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427538" y="1628775"/>
            <a:ext cx="4403725" cy="504825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 fontScale="6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4400" dirty="0">
                <a:latin typeface="+mj-lt"/>
                <a:ea typeface="+mj-ea"/>
                <a:cs typeface="+mj-cs"/>
              </a:rPr>
              <a:t>Гострий мозковий інсульт </a:t>
            </a:r>
          </a:p>
        </p:txBody>
      </p:sp>
      <p:sp>
        <p:nvSpPr>
          <p:cNvPr id="7173" name="AutoShape 2" descr="НСЗУ: Яка медична допомога гарантована ВПО при інсульті - Житомирська  обласна військова адміністрац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7174" name="AutoShape 4" descr="НСЗУ: Яка медична допомога гарантована ВПО при інсульті - Житомирська  обласна військова адміністрац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7175" name="AutoShape 8" descr="НСЗУ: Яка медична допомога гарантована ВПО при інсульті - Житомирська  обласна військова адміністрац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7176" name="AutoShape 10" descr="НСЗУ: Яка медична допомога гарантована ВПО при інсульті - Житомирська  обласна військова адміністрац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sp>
        <p:nvSpPr>
          <p:cNvPr id="7177" name="AutoShape 12" descr="НСЗУ: Яка медична допомога гарантована ВПО при інсульті - Житомирська  обласна військова адміністраці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Franklin Gothic Book" pitchFamily="34" charset="0"/>
            </a:endParaRPr>
          </a:p>
        </p:txBody>
      </p:sp>
      <p:pic>
        <p:nvPicPr>
          <p:cNvPr id="7178" name="Picture 14" descr="Статини при інсульті - WebCardio.o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9085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6"/>
          <p:cNvGraphicFramePr>
            <a:graphicFrameLocks noGrp="1"/>
          </p:cNvGraphicFramePr>
          <p:nvPr>
            <p:ph idx="1"/>
          </p:nvPr>
        </p:nvGraphicFramePr>
        <p:xfrm>
          <a:off x="468313" y="1557338"/>
          <a:ext cx="8496300" cy="518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48038" y="274638"/>
            <a:ext cx="5338762" cy="1143000"/>
          </a:xfrm>
          <a:solidFill>
            <a:srgbClr val="FFC000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uk-UA" dirty="0" smtClean="0"/>
              <a:t>Онкологічні захворювання</a:t>
            </a:r>
          </a:p>
        </p:txBody>
      </p:sp>
      <p:pic>
        <p:nvPicPr>
          <p:cNvPr id="8196" name="Picture 2" descr="Онкологія торкнеться кожного: нас або наших близьких» — онкохірур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71775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smtClean="0"/>
              <a:t>Чоловіки</a:t>
            </a:r>
          </a:p>
        </p:txBody>
      </p:sp>
      <p:graphicFrame>
        <p:nvGraphicFramePr>
          <p:cNvPr id="10" name="Содержимое 1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475163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20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uk-UA" smtClean="0"/>
              <a:t>Жінки </a:t>
            </a:r>
          </a:p>
        </p:txBody>
      </p:sp>
      <p:graphicFrame>
        <p:nvGraphicFramePr>
          <p:cNvPr id="11" name="Содержимое 14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39102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22" name="Заголовок 3"/>
          <p:cNvSpPr>
            <a:spLocks noGrp="1"/>
          </p:cNvSpPr>
          <p:nvPr>
            <p:ph type="title"/>
          </p:nvPr>
        </p:nvSpPr>
        <p:spPr>
          <a:xfrm>
            <a:off x="3492500" y="188913"/>
            <a:ext cx="5194300" cy="1228725"/>
          </a:xfrm>
          <a:solidFill>
            <a:srgbClr val="FFC000"/>
          </a:solidFill>
        </p:spPr>
        <p:txBody>
          <a:bodyPr/>
          <a:lstStyle/>
          <a:p>
            <a:r>
              <a:rPr lang="uk-UA" sz="3200" smtClean="0"/>
              <a:t>Смертність від злоякісних новоутворень</a:t>
            </a:r>
          </a:p>
        </p:txBody>
      </p:sp>
      <p:pic>
        <p:nvPicPr>
          <p:cNvPr id="9223" name="Picture 2" descr="Онкологія в Україні: стан проблеми, шляхи розвитку та профілактики –  Дніпропетровський обласний інформаційно-аналітичний центр медичної  статисти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76600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6" descr="Компьютерные Иконки Знак Символ, tolet, текст, презентация, логотип png |  PNGW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1557338"/>
            <a:ext cx="9525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8" descr="Пол символ Компьютерные иконки Женщина, знак женщины, разное, текст png |  PNGEg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263" y="1557338"/>
            <a:ext cx="9620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title"/>
          </p:nvPr>
        </p:nvSpPr>
        <p:spPr>
          <a:xfrm>
            <a:off x="3203575" y="274638"/>
            <a:ext cx="5483225" cy="1143000"/>
          </a:xfrm>
          <a:solidFill>
            <a:srgbClr val="FFC000"/>
          </a:solidFill>
        </p:spPr>
        <p:txBody>
          <a:bodyPr/>
          <a:lstStyle/>
          <a:p>
            <a:r>
              <a:rPr lang="uk-UA" sz="3200" dirty="0" smtClean="0"/>
              <a:t>Психічні розлади</a:t>
            </a:r>
            <a:br>
              <a:rPr lang="uk-UA" sz="3200" dirty="0" smtClean="0"/>
            </a:br>
            <a:r>
              <a:rPr lang="uk-UA" sz="3200" dirty="0" smtClean="0"/>
              <a:t> (перебуває на обліку)</a:t>
            </a:r>
          </a:p>
        </p:txBody>
      </p:sp>
      <p:pic>
        <p:nvPicPr>
          <p:cNvPr id="10243" name="Picture 2" descr="Генералізований тривожний розлад у дорослих: епідеміологія, патогенез,  клінічні прояви, перебіг, оцінка та діагностик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00338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одержимое 1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>
          <a:xfrm>
            <a:off x="3203575" y="274638"/>
            <a:ext cx="5483225" cy="1143000"/>
          </a:xfrm>
          <a:solidFill>
            <a:srgbClr val="FFC000"/>
          </a:solidFill>
        </p:spPr>
        <p:txBody>
          <a:bodyPr/>
          <a:lstStyle/>
          <a:p>
            <a:r>
              <a:rPr lang="uk-UA" sz="3200" dirty="0" smtClean="0"/>
              <a:t>Психічні розлади (проліковано в стаціонарі)</a:t>
            </a:r>
          </a:p>
        </p:txBody>
      </p:sp>
      <p:graphicFrame>
        <p:nvGraphicFramePr>
          <p:cNvPr id="5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268" name="Picture 2" descr="Врач психиатр в Калининграде - консультация, лечение | Медцентр «Гармония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32138" cy="173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291" name="Заголовок 3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410200" cy="1143000"/>
          </a:xfrm>
          <a:solidFill>
            <a:srgbClr val="FFC000"/>
          </a:solidFill>
        </p:spPr>
        <p:txBody>
          <a:bodyPr/>
          <a:lstStyle/>
          <a:p>
            <a:r>
              <a:rPr lang="uk-UA" sz="3200" smtClean="0"/>
              <a:t>Хронічні обструктивні захворювання легень</a:t>
            </a:r>
          </a:p>
        </p:txBody>
      </p:sp>
      <p:pic>
        <p:nvPicPr>
          <p:cNvPr id="12292" name="Picture 2" descr="ХОЗЛ більшою мірою впливає на життя пацієнтів молодого віку — результати  глобального дослідження | Щотижневик АПТЕ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2411760" cy="172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315" name="Заголовок 3"/>
          <p:cNvSpPr>
            <a:spLocks noGrp="1"/>
          </p:cNvSpPr>
          <p:nvPr>
            <p:ph type="title"/>
          </p:nvPr>
        </p:nvSpPr>
        <p:spPr>
          <a:xfrm>
            <a:off x="3563938" y="274638"/>
            <a:ext cx="5122862" cy="1143000"/>
          </a:xfrm>
          <a:solidFill>
            <a:srgbClr val="FFC000"/>
          </a:solidFill>
        </p:spPr>
        <p:txBody>
          <a:bodyPr/>
          <a:lstStyle/>
          <a:p>
            <a:r>
              <a:rPr lang="uk-UA" sz="4000" smtClean="0"/>
              <a:t>Цукровий діабет</a:t>
            </a:r>
          </a:p>
        </p:txBody>
      </p:sp>
      <p:pic>
        <p:nvPicPr>
          <p:cNvPr id="13316" name="Picture 2" descr="Правовий захист осіб, хворих на цукрових діабет в Україні | Безоплатна  правнича допомог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7660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19872" y="274638"/>
            <a:ext cx="5266928" cy="1143000"/>
          </a:xfrm>
          <a:solidFill>
            <a:srgbClr val="FFC000"/>
          </a:solidFill>
        </p:spPr>
        <p:txBody>
          <a:bodyPr/>
          <a:lstStyle/>
          <a:p>
            <a:r>
              <a:rPr lang="uk-UA" sz="4000" dirty="0" smtClean="0"/>
              <a:t>Висновки</a:t>
            </a:r>
          </a:p>
        </p:txBody>
      </p:sp>
      <p:pic>
        <p:nvPicPr>
          <p:cNvPr id="1026" name="Picture 2" descr="Вступ до медичного університету в Україні - спеціальність 222 Медицина —  Сучасна освіта - Довідник абітурієнт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411760" cy="1601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Дякую за увагу. Красиві та щирі слова подяки за увагу в прозі та картин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169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Інтегровані комплексні бази даних (реєстрів) щодо ключових показників неінфекційних захворювань, смертність та захворюваність на них у Тернопільській області (хвороби системи кровообігу, злоякісні новоутворення, цукровий діабет, хронічні форми респіраторних захворювань, психічні розлади) </vt:lpstr>
      <vt:lpstr>Демографія </vt:lpstr>
      <vt:lpstr>Демографія </vt:lpstr>
      <vt:lpstr>Неінфекційні захворювання </vt:lpstr>
      <vt:lpstr>Серцево-судинні захворювання </vt:lpstr>
      <vt:lpstr>Серцево-судинні захворювання </vt:lpstr>
      <vt:lpstr>Онкологічні захворювання</vt:lpstr>
      <vt:lpstr>Смертність від злоякісних новоутворень</vt:lpstr>
      <vt:lpstr>Психічні розлади  (перебуває на обліку)</vt:lpstr>
      <vt:lpstr>Психічні розлади (проліковано в стаціонарі)</vt:lpstr>
      <vt:lpstr>Хронічні обструктивні захворювання легень</vt:lpstr>
      <vt:lpstr>Цукровий діабет</vt:lpstr>
      <vt:lpstr>Висновки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iGor</cp:lastModifiedBy>
  <cp:revision>27</cp:revision>
  <dcterms:created xsi:type="dcterms:W3CDTF">2025-03-24T12:01:36Z</dcterms:created>
  <dcterms:modified xsi:type="dcterms:W3CDTF">2025-03-25T08:31:28Z</dcterms:modified>
</cp:coreProperties>
</file>